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29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40716" y="408696"/>
            <a:ext cx="4510566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313F4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424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313F4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424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313F4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313F4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75" cy="68579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0237" y="508808"/>
            <a:ext cx="3631524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313F4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4468" y="2605761"/>
            <a:ext cx="10464165" cy="367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424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5052" y="320164"/>
            <a:ext cx="709675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2F6B08"/>
                </a:solidFill>
              </a:rPr>
              <a:t>CIET</a:t>
            </a:r>
            <a:r>
              <a:rPr sz="7200" spc="-185" dirty="0">
                <a:solidFill>
                  <a:srgbClr val="2F6B08"/>
                </a:solidFill>
              </a:rPr>
              <a:t> </a:t>
            </a:r>
            <a:r>
              <a:rPr sz="7200" dirty="0">
                <a:solidFill>
                  <a:srgbClr val="2F6B08"/>
                </a:solidFill>
              </a:rPr>
              <a:t>(</a:t>
            </a:r>
            <a:r>
              <a:rPr sz="7200" spc="-185" dirty="0">
                <a:solidFill>
                  <a:srgbClr val="2F6B08"/>
                </a:solidFill>
              </a:rPr>
              <a:t> </a:t>
            </a:r>
            <a:r>
              <a:rPr sz="7200" dirty="0">
                <a:solidFill>
                  <a:srgbClr val="2F6B08"/>
                </a:solidFill>
              </a:rPr>
              <a:t>NCERT</a:t>
            </a:r>
            <a:r>
              <a:rPr sz="7200" spc="-185" dirty="0">
                <a:solidFill>
                  <a:srgbClr val="2F6B08"/>
                </a:solidFill>
              </a:rPr>
              <a:t> </a:t>
            </a:r>
            <a:r>
              <a:rPr sz="7200" spc="-50" dirty="0">
                <a:solidFill>
                  <a:srgbClr val="2F6B08"/>
                </a:solidFill>
              </a:rPr>
              <a:t>)</a:t>
            </a:r>
            <a:endParaRPr sz="7200"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1752600"/>
            <a:ext cx="10020300" cy="4360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11705" marR="483234" indent="-2199640" algn="ctr">
              <a:lnSpc>
                <a:spcPct val="100000"/>
              </a:lnSpc>
              <a:spcBef>
                <a:spcPts val="100"/>
              </a:spcBef>
            </a:pPr>
            <a:r>
              <a:rPr sz="6000" b="1" spc="-50" dirty="0">
                <a:latin typeface="Carlito"/>
                <a:cs typeface="Carlito"/>
              </a:rPr>
              <a:t>I</a:t>
            </a:r>
            <a:r>
              <a:rPr sz="6000" b="1" spc="-10" dirty="0">
                <a:latin typeface="Carlito"/>
                <a:cs typeface="Carlito"/>
              </a:rPr>
              <a:t>C</a:t>
            </a:r>
            <a:r>
              <a:rPr sz="6000" b="1" spc="-650" dirty="0">
                <a:latin typeface="Carlito"/>
                <a:cs typeface="Carlito"/>
              </a:rPr>
              <a:t>T</a:t>
            </a:r>
            <a:r>
              <a:rPr sz="6000" b="1" spc="-50" dirty="0">
                <a:latin typeface="Carlito"/>
                <a:cs typeface="Carlito"/>
              </a:rPr>
              <a:t>-</a:t>
            </a:r>
            <a:r>
              <a:rPr sz="6000" b="1" spc="-10" dirty="0">
                <a:latin typeface="Carlito"/>
                <a:cs typeface="Carlito"/>
              </a:rPr>
              <a:t>TOOLS</a:t>
            </a:r>
            <a:r>
              <a:rPr sz="6000" b="1" spc="-425" dirty="0">
                <a:latin typeface="Carlito"/>
                <a:cs typeface="Carlito"/>
              </a:rPr>
              <a:t> </a:t>
            </a:r>
            <a:r>
              <a:rPr sz="6000" b="1" spc="-10" dirty="0">
                <a:latin typeface="Carlito"/>
                <a:cs typeface="Carlito"/>
              </a:rPr>
              <a:t>WEBINAR </a:t>
            </a:r>
            <a:r>
              <a:rPr lang="en-US" sz="6000" b="1" spc="-10" dirty="0" smtClean="0">
                <a:latin typeface="Carlito"/>
                <a:cs typeface="Carlito"/>
              </a:rPr>
              <a:t>02</a:t>
            </a:r>
            <a:r>
              <a:rPr sz="6000" b="1" spc="-10" dirty="0" smtClean="0">
                <a:latin typeface="Carlito"/>
                <a:cs typeface="Carlito"/>
              </a:rPr>
              <a:t>.0</a:t>
            </a:r>
            <a:r>
              <a:rPr lang="en-US" sz="6000" b="1" spc="-10" dirty="0" smtClean="0">
                <a:latin typeface="Carlito"/>
                <a:cs typeface="Carlito"/>
              </a:rPr>
              <a:t>4</a:t>
            </a:r>
            <a:r>
              <a:rPr sz="6000" b="1" spc="-10" dirty="0" smtClean="0">
                <a:latin typeface="Carlito"/>
                <a:cs typeface="Carlito"/>
              </a:rPr>
              <a:t>.202</a:t>
            </a:r>
            <a:r>
              <a:rPr lang="en-US" sz="6000" b="1" spc="-10" dirty="0" smtClean="0">
                <a:latin typeface="Carlito"/>
                <a:cs typeface="Carlito"/>
              </a:rPr>
              <a:t>4</a:t>
            </a:r>
          </a:p>
          <a:p>
            <a:pPr marL="2211705" marR="483234" indent="-2199640" algn="ctr">
              <a:lnSpc>
                <a:spcPct val="100000"/>
              </a:lnSpc>
              <a:spcBef>
                <a:spcPts val="100"/>
              </a:spcBef>
            </a:pPr>
            <a:endParaRPr sz="6000" dirty="0">
              <a:latin typeface="Carlito"/>
              <a:cs typeface="Carlito"/>
            </a:endParaRPr>
          </a:p>
          <a:p>
            <a:pPr marL="225425" algn="ctr">
              <a:lnSpc>
                <a:spcPts val="4995"/>
              </a:lnSpc>
            </a:pPr>
            <a:r>
              <a:rPr sz="3200" b="1" dirty="0">
                <a:solidFill>
                  <a:srgbClr val="1D4D79"/>
                </a:solidFill>
                <a:latin typeface="Carlito"/>
                <a:cs typeface="Carlito"/>
              </a:rPr>
              <a:t>LEARNING</a:t>
            </a:r>
            <a:r>
              <a:rPr sz="3200" b="1" spc="-229" dirty="0">
                <a:solidFill>
                  <a:srgbClr val="1D4D79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1D4D79"/>
                </a:solidFill>
                <a:latin typeface="Carlito"/>
                <a:cs typeface="Carlito"/>
              </a:rPr>
              <a:t>THROUGH</a:t>
            </a:r>
            <a:r>
              <a:rPr sz="3200" b="1" spc="-229" dirty="0">
                <a:solidFill>
                  <a:srgbClr val="1D4D79"/>
                </a:solidFill>
                <a:latin typeface="Carlito"/>
                <a:cs typeface="Carlito"/>
              </a:rPr>
              <a:t> </a:t>
            </a:r>
            <a:r>
              <a:rPr sz="3200" b="1" spc="-25" dirty="0">
                <a:solidFill>
                  <a:srgbClr val="1D4D79"/>
                </a:solidFill>
                <a:latin typeface="Carlito"/>
                <a:cs typeface="Carlito"/>
              </a:rPr>
              <a:t>DIGITAL</a:t>
            </a:r>
            <a:r>
              <a:rPr sz="3200" b="1" spc="-229" dirty="0">
                <a:solidFill>
                  <a:srgbClr val="1D4D79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1D4D79"/>
                </a:solidFill>
                <a:latin typeface="Carlito"/>
                <a:cs typeface="Carlito"/>
              </a:rPr>
              <a:t>GAMES</a:t>
            </a:r>
            <a:r>
              <a:rPr sz="3200" b="1" spc="-229" dirty="0">
                <a:solidFill>
                  <a:srgbClr val="1D4D79"/>
                </a:solidFill>
                <a:latin typeface="Carlito"/>
                <a:cs typeface="Carlito"/>
              </a:rPr>
              <a:t> </a:t>
            </a:r>
            <a:r>
              <a:rPr sz="3200" b="1" spc="-50" dirty="0">
                <a:solidFill>
                  <a:srgbClr val="1D4D79"/>
                </a:solidFill>
                <a:latin typeface="Carlito"/>
                <a:cs typeface="Carlito"/>
              </a:rPr>
              <a:t>:</a:t>
            </a:r>
            <a:endParaRPr sz="3200" dirty="0">
              <a:latin typeface="Carlito"/>
              <a:cs typeface="Carlito"/>
            </a:endParaRPr>
          </a:p>
          <a:p>
            <a:pPr marL="347345" algn="ctr">
              <a:lnSpc>
                <a:spcPts val="7175"/>
              </a:lnSpc>
            </a:pPr>
            <a:r>
              <a:rPr sz="4000" b="1" spc="-20" dirty="0">
                <a:solidFill>
                  <a:srgbClr val="FF0000"/>
                </a:solidFill>
                <a:latin typeface="Carlito"/>
                <a:cs typeface="Carlito"/>
              </a:rPr>
              <a:t>EDUACTIV8</a:t>
            </a:r>
            <a:r>
              <a:rPr sz="4000" b="1" spc="-2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4000" b="1" dirty="0">
                <a:solidFill>
                  <a:srgbClr val="FF0000"/>
                </a:solidFill>
                <a:latin typeface="Carlito"/>
                <a:cs typeface="Carlito"/>
              </a:rPr>
              <a:t>AND</a:t>
            </a:r>
            <a:r>
              <a:rPr sz="4000" b="1" spc="-204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4000" b="1" spc="-10" dirty="0">
                <a:solidFill>
                  <a:srgbClr val="FF0000"/>
                </a:solidFill>
                <a:latin typeface="Carlito"/>
                <a:cs typeface="Carlito"/>
              </a:rPr>
              <a:t>GCOMPRIS</a:t>
            </a:r>
            <a:endParaRPr sz="4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10399576" cy="52478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0237" y="508808"/>
            <a:ext cx="36315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>
                <a:solidFill>
                  <a:srgbClr val="FF0000"/>
                </a:solidFill>
              </a:rPr>
              <a:t>EDUACTIV8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1942" y="1396822"/>
            <a:ext cx="9935555" cy="48128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51124"/>
            <a:ext cx="12191975" cy="5506861"/>
          </a:xfrm>
          <a:prstGeom prst="rect">
            <a:avLst/>
          </a:prstGeom>
        </p:spPr>
      </p:pic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4280237" y="508808"/>
            <a:ext cx="36315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>
                <a:solidFill>
                  <a:srgbClr val="FF0000"/>
                </a:solidFill>
              </a:rPr>
              <a:t>EDUACTIV8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33022"/>
            <a:ext cx="6277962" cy="54249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41056" y="1306417"/>
            <a:ext cx="4666615" cy="450532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324485" indent="-311785">
              <a:lnSpc>
                <a:spcPct val="100000"/>
              </a:lnSpc>
              <a:spcBef>
                <a:spcPts val="1165"/>
              </a:spcBef>
              <a:buSzPct val="31250"/>
              <a:buFont typeface="Arial Black"/>
              <a:buChar char="∙"/>
              <a:tabLst>
                <a:tab pos="324485" algn="l"/>
              </a:tabLst>
            </a:pPr>
            <a:r>
              <a:rPr sz="3200" b="1" spc="-254" dirty="0">
                <a:solidFill>
                  <a:srgbClr val="212428"/>
                </a:solidFill>
                <a:latin typeface="Arial"/>
                <a:cs typeface="Arial"/>
              </a:rPr>
              <a:t>Language</a:t>
            </a:r>
            <a:r>
              <a:rPr sz="3200" b="1" spc="-11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3200" b="1" spc="-55" dirty="0">
                <a:solidFill>
                  <a:srgbClr val="212428"/>
                </a:solidFill>
                <a:latin typeface="Arial"/>
                <a:cs typeface="Arial"/>
              </a:rPr>
              <a:t>activities:</a:t>
            </a:r>
            <a:endParaRPr sz="3200">
              <a:latin typeface="Arial"/>
              <a:cs typeface="Arial"/>
            </a:endParaRPr>
          </a:p>
          <a:p>
            <a:pPr marL="724535" marR="62865" lvl="1" indent="-297180">
              <a:lnSpc>
                <a:spcPct val="107000"/>
              </a:lnSpc>
              <a:spcBef>
                <a:spcPts val="800"/>
              </a:spcBef>
              <a:buSzPct val="31250"/>
              <a:buFont typeface="Courier New"/>
              <a:buChar char="o"/>
              <a:tabLst>
                <a:tab pos="724535" algn="l"/>
              </a:tabLst>
            </a:pPr>
            <a:r>
              <a:rPr sz="3200" spc="-45" dirty="0">
                <a:solidFill>
                  <a:srgbClr val="212428"/>
                </a:solidFill>
                <a:latin typeface="Arial"/>
                <a:cs typeface="Arial"/>
              </a:rPr>
              <a:t>learn</a:t>
            </a:r>
            <a:r>
              <a:rPr sz="3200" spc="-1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12428"/>
                </a:solidFill>
                <a:latin typeface="Arial"/>
                <a:cs typeface="Arial"/>
              </a:rPr>
              <a:t>the</a:t>
            </a:r>
            <a:r>
              <a:rPr sz="3200" spc="-14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212428"/>
                </a:solidFill>
                <a:latin typeface="Arial"/>
                <a:cs typeface="Arial"/>
              </a:rPr>
              <a:t>alphabet</a:t>
            </a:r>
            <a:r>
              <a:rPr sz="3200" spc="-13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12428"/>
                </a:solidFill>
                <a:latin typeface="Arial"/>
                <a:cs typeface="Arial"/>
              </a:rPr>
              <a:t>in</a:t>
            </a:r>
            <a:r>
              <a:rPr sz="3200" spc="-13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3200" spc="-155" dirty="0">
                <a:solidFill>
                  <a:srgbClr val="212428"/>
                </a:solidFill>
                <a:latin typeface="Arial"/>
                <a:cs typeface="Arial"/>
              </a:rPr>
              <a:t>a </a:t>
            </a:r>
            <a:r>
              <a:rPr sz="3200" spc="-40" dirty="0">
                <a:solidFill>
                  <a:srgbClr val="212428"/>
                </a:solidFill>
                <a:latin typeface="Arial"/>
                <a:cs typeface="Arial"/>
              </a:rPr>
              <a:t>selected</a:t>
            </a:r>
            <a:r>
              <a:rPr sz="3200" spc="-15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212428"/>
                </a:solidFill>
                <a:latin typeface="Arial"/>
                <a:cs typeface="Arial"/>
              </a:rPr>
              <a:t>language</a:t>
            </a:r>
            <a:endParaRPr sz="3200">
              <a:latin typeface="Arial"/>
              <a:cs typeface="Arial"/>
            </a:endParaRPr>
          </a:p>
          <a:p>
            <a:pPr marL="724535" marR="5080" lvl="1" indent="-297180">
              <a:lnSpc>
                <a:spcPct val="107000"/>
              </a:lnSpc>
              <a:spcBef>
                <a:spcPts val="800"/>
              </a:spcBef>
              <a:buSzPct val="31250"/>
              <a:buFont typeface="Courier New"/>
              <a:buChar char="o"/>
              <a:tabLst>
                <a:tab pos="724535" algn="l"/>
              </a:tabLst>
            </a:pPr>
            <a:r>
              <a:rPr sz="3200" spc="-30" dirty="0">
                <a:solidFill>
                  <a:srgbClr val="212428"/>
                </a:solidFill>
                <a:latin typeface="Arial"/>
                <a:cs typeface="Arial"/>
              </a:rPr>
              <a:t>learn</a:t>
            </a:r>
            <a:r>
              <a:rPr sz="3200" spc="-2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12428"/>
                </a:solidFill>
                <a:latin typeface="Arial"/>
                <a:cs typeface="Arial"/>
              </a:rPr>
              <a:t>new</a:t>
            </a:r>
            <a:r>
              <a:rPr sz="3200" spc="-1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12428"/>
                </a:solidFill>
                <a:latin typeface="Arial"/>
                <a:cs typeface="Arial"/>
              </a:rPr>
              <a:t>words</a:t>
            </a:r>
            <a:r>
              <a:rPr sz="3200" spc="-1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212428"/>
                </a:solidFill>
                <a:latin typeface="Arial"/>
                <a:cs typeface="Arial"/>
              </a:rPr>
              <a:t>in </a:t>
            </a:r>
            <a:r>
              <a:rPr sz="3200" dirty="0">
                <a:solidFill>
                  <a:srgbClr val="212428"/>
                </a:solidFill>
                <a:latin typeface="Arial"/>
                <a:cs typeface="Arial"/>
              </a:rPr>
              <a:t>multiple</a:t>
            </a:r>
            <a:r>
              <a:rPr sz="3200" spc="-9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3200" spc="-55" dirty="0">
                <a:solidFill>
                  <a:srgbClr val="212428"/>
                </a:solidFill>
                <a:latin typeface="Arial"/>
                <a:cs typeface="Arial"/>
              </a:rPr>
              <a:t>categories</a:t>
            </a:r>
            <a:r>
              <a:rPr sz="3200" spc="-8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3200" spc="484" dirty="0">
                <a:solidFill>
                  <a:srgbClr val="212428"/>
                </a:solidFill>
                <a:latin typeface="Arial"/>
                <a:cs typeface="Arial"/>
              </a:rPr>
              <a:t>-</a:t>
            </a:r>
            <a:r>
              <a:rPr sz="3200" spc="-8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rgbClr val="212428"/>
                </a:solidFill>
                <a:latin typeface="Arial"/>
                <a:cs typeface="Arial"/>
              </a:rPr>
              <a:t>a </a:t>
            </a:r>
            <a:r>
              <a:rPr sz="3200" spc="-10" dirty="0">
                <a:solidFill>
                  <a:srgbClr val="212428"/>
                </a:solidFill>
                <a:latin typeface="Arial"/>
                <a:cs typeface="Arial"/>
              </a:rPr>
              <a:t>variation</a:t>
            </a:r>
            <a:r>
              <a:rPr sz="3200" spc="-9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12428"/>
                </a:solidFill>
                <a:latin typeface="Arial"/>
                <a:cs typeface="Arial"/>
              </a:rPr>
              <a:t>of</a:t>
            </a:r>
            <a:r>
              <a:rPr sz="3200" spc="-15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212428"/>
                </a:solidFill>
                <a:latin typeface="Arial"/>
                <a:cs typeface="Arial"/>
              </a:rPr>
              <a:t>spelling, </a:t>
            </a:r>
            <a:r>
              <a:rPr sz="3200" spc="-25" dirty="0">
                <a:solidFill>
                  <a:srgbClr val="212428"/>
                </a:solidFill>
                <a:latin typeface="Arial"/>
                <a:cs typeface="Arial"/>
              </a:rPr>
              <a:t>matching</a:t>
            </a:r>
            <a:r>
              <a:rPr sz="3200" spc="-18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212428"/>
                </a:solidFill>
                <a:latin typeface="Arial"/>
                <a:cs typeface="Arial"/>
              </a:rPr>
              <a:t>and</a:t>
            </a:r>
            <a:r>
              <a:rPr sz="3200" spc="-1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3200" spc="-35" dirty="0">
                <a:solidFill>
                  <a:srgbClr val="212428"/>
                </a:solidFill>
                <a:latin typeface="Arial"/>
                <a:cs typeface="Arial"/>
              </a:rPr>
              <a:t>listening </a:t>
            </a:r>
            <a:r>
              <a:rPr sz="3200" spc="-10" dirty="0">
                <a:solidFill>
                  <a:srgbClr val="212428"/>
                </a:solidFill>
                <a:latin typeface="Arial"/>
                <a:cs typeface="Arial"/>
              </a:rPr>
              <a:t>activities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4280237" y="508808"/>
            <a:ext cx="36315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>
                <a:solidFill>
                  <a:srgbClr val="FF0000"/>
                </a:solidFill>
              </a:rPr>
              <a:t>EDUACTIV8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3419" y="1034924"/>
            <a:ext cx="2503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indent="-114300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19380" algn="l"/>
              </a:tabLst>
            </a:pPr>
            <a:r>
              <a:rPr sz="2400" b="1" dirty="0">
                <a:solidFill>
                  <a:srgbClr val="212428"/>
                </a:solidFill>
                <a:latin typeface="Arial"/>
                <a:cs typeface="Arial"/>
              </a:rPr>
              <a:t>Maths</a:t>
            </a:r>
            <a:r>
              <a:rPr sz="2400" b="1" spc="-9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12428"/>
                </a:solidFill>
                <a:latin typeface="Arial"/>
                <a:cs typeface="Arial"/>
              </a:rPr>
              <a:t>activities: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3018" y="1400683"/>
            <a:ext cx="10322560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095" indent="-239395">
              <a:lnSpc>
                <a:spcPct val="100000"/>
              </a:lnSpc>
              <a:spcBef>
                <a:spcPts val="100"/>
              </a:spcBef>
              <a:buChar char="•"/>
              <a:tabLst>
                <a:tab pos="252095" algn="l"/>
              </a:tabLst>
            </a:pP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Learn</a:t>
            </a:r>
            <a:r>
              <a:rPr sz="2400" spc="-5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numbers</a:t>
            </a:r>
            <a:r>
              <a:rPr sz="2400" spc="-5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1</a:t>
            </a:r>
            <a:r>
              <a:rPr sz="2400" spc="-5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-</a:t>
            </a:r>
            <a:r>
              <a:rPr sz="2400" spc="-5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12428"/>
                </a:solidFill>
                <a:latin typeface="Arial"/>
                <a:cs typeface="Arial"/>
              </a:rPr>
              <a:t>20</a:t>
            </a:r>
            <a:endParaRPr sz="2400">
              <a:latin typeface="Arial"/>
              <a:cs typeface="Arial"/>
            </a:endParaRPr>
          </a:p>
          <a:p>
            <a:pPr marL="252095" indent="-239395">
              <a:lnSpc>
                <a:spcPct val="100000"/>
              </a:lnSpc>
              <a:buChar char="•"/>
              <a:tabLst>
                <a:tab pos="252095" algn="l"/>
              </a:tabLst>
            </a:pP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Learn</a:t>
            </a:r>
            <a:r>
              <a:rPr sz="24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number</a:t>
            </a:r>
            <a:r>
              <a:rPr sz="2400" spc="-6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spellings</a:t>
            </a:r>
            <a:r>
              <a:rPr sz="2400" spc="-6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0</a:t>
            </a:r>
            <a:r>
              <a:rPr sz="2400" spc="-6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-</a:t>
            </a:r>
            <a:r>
              <a:rPr sz="2400" spc="-6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12428"/>
                </a:solidFill>
                <a:latin typeface="Arial"/>
                <a:cs typeface="Arial"/>
              </a:rPr>
              <a:t>100</a:t>
            </a:r>
            <a:endParaRPr sz="2400">
              <a:latin typeface="Arial"/>
              <a:cs typeface="Arial"/>
            </a:endParaRPr>
          </a:p>
          <a:p>
            <a:pPr marL="252095" indent="-239395">
              <a:lnSpc>
                <a:spcPct val="100000"/>
              </a:lnSpc>
              <a:buChar char="•"/>
              <a:tabLst>
                <a:tab pos="252095" algn="l"/>
              </a:tabLst>
            </a:pP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Learn</a:t>
            </a:r>
            <a:r>
              <a:rPr sz="2400" spc="-5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to</a:t>
            </a:r>
            <a:r>
              <a:rPr sz="2400" spc="-5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428"/>
                </a:solidFill>
                <a:latin typeface="Arial"/>
                <a:cs typeface="Arial"/>
              </a:rPr>
              <a:t>count</a:t>
            </a:r>
            <a:endParaRPr sz="2400">
              <a:latin typeface="Arial"/>
              <a:cs typeface="Arial"/>
            </a:endParaRPr>
          </a:p>
          <a:p>
            <a:pPr marL="252095" indent="-239395">
              <a:lnSpc>
                <a:spcPct val="100000"/>
              </a:lnSpc>
              <a:buChar char="•"/>
              <a:tabLst>
                <a:tab pos="252095" algn="l"/>
              </a:tabLst>
            </a:pP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Learn</a:t>
            </a:r>
            <a:r>
              <a:rPr sz="24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to</a:t>
            </a:r>
            <a:r>
              <a:rPr sz="24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add,</a:t>
            </a:r>
            <a:r>
              <a:rPr sz="24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subtract,</a:t>
            </a:r>
            <a:r>
              <a:rPr sz="24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multiply</a:t>
            </a:r>
            <a:r>
              <a:rPr sz="24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and</a:t>
            </a:r>
            <a:r>
              <a:rPr sz="24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divide</a:t>
            </a:r>
            <a:r>
              <a:rPr sz="24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(positive</a:t>
            </a:r>
            <a:r>
              <a:rPr sz="24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and</a:t>
            </a:r>
            <a:r>
              <a:rPr sz="24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negative</a:t>
            </a:r>
            <a:r>
              <a:rPr sz="24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428"/>
                </a:solidFill>
                <a:latin typeface="Arial"/>
                <a:cs typeface="Arial"/>
              </a:rPr>
              <a:t>numbers)</a:t>
            </a:r>
            <a:endParaRPr sz="2400">
              <a:latin typeface="Arial"/>
              <a:cs typeface="Arial"/>
            </a:endParaRPr>
          </a:p>
          <a:p>
            <a:pPr marL="252095" indent="-239395">
              <a:lnSpc>
                <a:spcPct val="100000"/>
              </a:lnSpc>
              <a:buChar char="•"/>
              <a:tabLst>
                <a:tab pos="252095" algn="l"/>
              </a:tabLst>
            </a:pP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Columnar</a:t>
            </a:r>
            <a:r>
              <a:rPr sz="24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addition</a:t>
            </a:r>
            <a:r>
              <a:rPr sz="24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and</a:t>
            </a:r>
            <a:r>
              <a:rPr sz="24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428"/>
                </a:solidFill>
                <a:latin typeface="Arial"/>
                <a:cs typeface="Arial"/>
              </a:rPr>
              <a:t>subtraction,</a:t>
            </a:r>
            <a:r>
              <a:rPr sz="24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long</a:t>
            </a:r>
            <a:r>
              <a:rPr sz="24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428"/>
                </a:solidFill>
                <a:latin typeface="Arial"/>
                <a:cs typeface="Arial"/>
              </a:rPr>
              <a:t>multiplication</a:t>
            </a:r>
            <a:r>
              <a:rPr sz="24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and</a:t>
            </a:r>
            <a:r>
              <a:rPr sz="24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428"/>
                </a:solidFill>
                <a:latin typeface="Arial"/>
                <a:cs typeface="Arial"/>
              </a:rPr>
              <a:t>division</a:t>
            </a:r>
            <a:endParaRPr sz="2400">
              <a:latin typeface="Arial"/>
              <a:cs typeface="Arial"/>
            </a:endParaRPr>
          </a:p>
          <a:p>
            <a:pPr marL="252095" indent="-239395">
              <a:lnSpc>
                <a:spcPct val="100000"/>
              </a:lnSpc>
              <a:buChar char="•"/>
              <a:tabLst>
                <a:tab pos="252095" algn="l"/>
              </a:tabLst>
            </a:pP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Compare</a:t>
            </a:r>
            <a:r>
              <a:rPr sz="2400" spc="-7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and</a:t>
            </a:r>
            <a:r>
              <a:rPr sz="2400" spc="-7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sort</a:t>
            </a:r>
            <a:r>
              <a:rPr sz="2400" spc="-7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428"/>
                </a:solidFill>
                <a:latin typeface="Arial"/>
                <a:cs typeface="Arial"/>
              </a:rPr>
              <a:t>numbers</a:t>
            </a:r>
            <a:endParaRPr sz="2400">
              <a:latin typeface="Arial"/>
              <a:cs typeface="Arial"/>
            </a:endParaRPr>
          </a:p>
          <a:p>
            <a:pPr marL="250825" marR="684530" indent="-238760" algn="just">
              <a:lnSpc>
                <a:spcPct val="100000"/>
              </a:lnSpc>
              <a:buChar char="•"/>
              <a:tabLst>
                <a:tab pos="252729" algn="l"/>
              </a:tabLst>
            </a:pP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Fractions</a:t>
            </a:r>
            <a:r>
              <a:rPr sz="2400" spc="-8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-</a:t>
            </a:r>
            <a:r>
              <a:rPr sz="24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also</a:t>
            </a:r>
            <a:r>
              <a:rPr sz="24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included</a:t>
            </a:r>
            <a:r>
              <a:rPr sz="24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multiple</a:t>
            </a:r>
            <a:r>
              <a:rPr sz="24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activities</a:t>
            </a:r>
            <a:r>
              <a:rPr sz="24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helpful</a:t>
            </a:r>
            <a:r>
              <a:rPr sz="24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in</a:t>
            </a:r>
            <a:r>
              <a:rPr sz="24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learning</a:t>
            </a:r>
            <a:r>
              <a:rPr sz="24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to</a:t>
            </a:r>
            <a:r>
              <a:rPr sz="24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428"/>
                </a:solidFill>
                <a:latin typeface="Arial"/>
                <a:cs typeface="Arial"/>
              </a:rPr>
              <a:t>solve 	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problems</a:t>
            </a:r>
            <a:r>
              <a:rPr sz="2400" spc="-8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related</a:t>
            </a:r>
            <a:r>
              <a:rPr sz="2400" spc="-8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to</a:t>
            </a:r>
            <a:r>
              <a:rPr sz="24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addition,</a:t>
            </a:r>
            <a:r>
              <a:rPr sz="2400" spc="-8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428"/>
                </a:solidFill>
                <a:latin typeface="Arial"/>
                <a:cs typeface="Arial"/>
              </a:rPr>
              <a:t>subtraction,</a:t>
            </a:r>
            <a:r>
              <a:rPr sz="2400" spc="-8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428"/>
                </a:solidFill>
                <a:latin typeface="Arial"/>
                <a:cs typeface="Arial"/>
              </a:rPr>
              <a:t>multiplication</a:t>
            </a:r>
            <a:r>
              <a:rPr sz="2400" spc="-8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and</a:t>
            </a:r>
            <a:r>
              <a:rPr sz="24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division</a:t>
            </a:r>
            <a:r>
              <a:rPr sz="2400" spc="-8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12428"/>
                </a:solidFill>
                <a:latin typeface="Arial"/>
                <a:cs typeface="Arial"/>
              </a:rPr>
              <a:t>of 	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fractions,</a:t>
            </a:r>
            <a:r>
              <a:rPr sz="2400" spc="-9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as</a:t>
            </a:r>
            <a:r>
              <a:rPr sz="2400" spc="-8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well</a:t>
            </a:r>
            <a:r>
              <a:rPr sz="24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as</a:t>
            </a:r>
            <a:r>
              <a:rPr sz="2400" spc="-8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finding</a:t>
            </a:r>
            <a:r>
              <a:rPr sz="2400" spc="-8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equivalent</a:t>
            </a:r>
            <a:r>
              <a:rPr sz="24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fractions,</a:t>
            </a:r>
            <a:r>
              <a:rPr sz="2400" spc="-8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212428"/>
                </a:solidFill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  <a:p>
            <a:pPr marL="251460" indent="-238760" algn="just">
              <a:lnSpc>
                <a:spcPct val="100000"/>
              </a:lnSpc>
              <a:buChar char="•"/>
              <a:tabLst>
                <a:tab pos="251460" algn="l"/>
              </a:tabLst>
            </a:pP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Decimals,</a:t>
            </a:r>
            <a:r>
              <a:rPr sz="2400" spc="-114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percentages</a:t>
            </a:r>
            <a:r>
              <a:rPr sz="2400" spc="-114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and</a:t>
            </a:r>
            <a:r>
              <a:rPr sz="2400" spc="-114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428"/>
                </a:solidFill>
                <a:latin typeface="Arial"/>
                <a:cs typeface="Arial"/>
              </a:rPr>
              <a:t>ratios</a:t>
            </a:r>
            <a:endParaRPr sz="2400">
              <a:latin typeface="Arial"/>
              <a:cs typeface="Arial"/>
            </a:endParaRPr>
          </a:p>
          <a:p>
            <a:pPr marL="251460" indent="-238760" algn="just">
              <a:lnSpc>
                <a:spcPct val="100000"/>
              </a:lnSpc>
              <a:buChar char="•"/>
              <a:tabLst>
                <a:tab pos="251460" algn="l"/>
              </a:tabLst>
            </a:pP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Learn</a:t>
            </a:r>
            <a:r>
              <a:rPr sz="24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shapes</a:t>
            </a:r>
            <a:r>
              <a:rPr sz="24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and</a:t>
            </a:r>
            <a:r>
              <a:rPr sz="24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428"/>
                </a:solidFill>
                <a:latin typeface="Arial"/>
                <a:cs typeface="Arial"/>
              </a:rPr>
              <a:t>solids</a:t>
            </a:r>
            <a:endParaRPr sz="2400">
              <a:latin typeface="Arial"/>
              <a:cs typeface="Arial"/>
            </a:endParaRPr>
          </a:p>
          <a:p>
            <a:pPr marL="251460" indent="-238760" algn="just">
              <a:lnSpc>
                <a:spcPct val="100000"/>
              </a:lnSpc>
              <a:buChar char="•"/>
              <a:tabLst>
                <a:tab pos="251460" algn="l"/>
              </a:tabLst>
            </a:pP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Learn</a:t>
            </a:r>
            <a:r>
              <a:rPr sz="2400" spc="-6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to</a:t>
            </a:r>
            <a:r>
              <a:rPr sz="2400" spc="-5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draw</a:t>
            </a:r>
            <a:r>
              <a:rPr sz="2400" spc="-5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428"/>
                </a:solidFill>
                <a:latin typeface="Arial"/>
                <a:cs typeface="Arial"/>
              </a:rPr>
              <a:t>shapes</a:t>
            </a:r>
            <a:endParaRPr sz="2400">
              <a:latin typeface="Arial"/>
              <a:cs typeface="Arial"/>
            </a:endParaRPr>
          </a:p>
          <a:p>
            <a:pPr marL="251460" indent="-238760" algn="just">
              <a:lnSpc>
                <a:spcPct val="100000"/>
              </a:lnSpc>
              <a:buChar char="•"/>
              <a:tabLst>
                <a:tab pos="251460" algn="l"/>
              </a:tabLst>
            </a:pP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Draw</a:t>
            </a:r>
            <a:r>
              <a:rPr sz="24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symmetric</a:t>
            </a:r>
            <a:r>
              <a:rPr sz="24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shapes</a:t>
            </a:r>
            <a:r>
              <a:rPr sz="24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and</a:t>
            </a:r>
            <a:r>
              <a:rPr sz="24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find</a:t>
            </a:r>
            <a:r>
              <a:rPr sz="24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lines</a:t>
            </a:r>
            <a:r>
              <a:rPr sz="24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428"/>
                </a:solidFill>
                <a:latin typeface="Arial"/>
                <a:cs typeface="Arial"/>
              </a:rPr>
              <a:t>of</a:t>
            </a:r>
            <a:r>
              <a:rPr sz="24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428"/>
                </a:solidFill>
                <a:latin typeface="Arial"/>
                <a:cs typeface="Arial"/>
              </a:rPr>
              <a:t>symmetry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4280237" y="508808"/>
            <a:ext cx="36315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>
                <a:solidFill>
                  <a:srgbClr val="FF0000"/>
                </a:solidFill>
              </a:rPr>
              <a:t>EDUACTIV8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0975" y="1426817"/>
            <a:ext cx="9979660" cy="471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525" indent="-133350">
              <a:lnSpc>
                <a:spcPct val="100000"/>
              </a:lnSpc>
              <a:spcBef>
                <a:spcPts val="100"/>
              </a:spcBef>
              <a:buSzPct val="89285"/>
              <a:buChar char="•"/>
              <a:tabLst>
                <a:tab pos="136525" algn="l"/>
              </a:tabLst>
            </a:pPr>
            <a:r>
              <a:rPr sz="2800" b="1" dirty="0">
                <a:solidFill>
                  <a:srgbClr val="212428"/>
                </a:solidFill>
                <a:latin typeface="Arial"/>
                <a:cs typeface="Arial"/>
              </a:rPr>
              <a:t>Time</a:t>
            </a:r>
            <a:r>
              <a:rPr sz="2800" b="1" spc="-14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12428"/>
                </a:solidFill>
                <a:latin typeface="Arial"/>
                <a:cs typeface="Arial"/>
              </a:rPr>
              <a:t>activities:</a:t>
            </a:r>
            <a:endParaRPr sz="2800">
              <a:latin typeface="Arial"/>
              <a:cs typeface="Arial"/>
            </a:endParaRPr>
          </a:p>
          <a:p>
            <a:pPr marL="878840" lvl="1" indent="-231775">
              <a:lnSpc>
                <a:spcPct val="100000"/>
              </a:lnSpc>
              <a:buChar char="•"/>
              <a:tabLst>
                <a:tab pos="878840" algn="l"/>
              </a:tabLst>
            </a:pP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Play</a:t>
            </a:r>
            <a:r>
              <a:rPr sz="28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with</a:t>
            </a:r>
            <a:r>
              <a:rPr sz="28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clock</a:t>
            </a:r>
            <a:r>
              <a:rPr sz="28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hands</a:t>
            </a:r>
            <a:r>
              <a:rPr sz="28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and</a:t>
            </a:r>
            <a:r>
              <a:rPr sz="28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learn</a:t>
            </a:r>
            <a:r>
              <a:rPr sz="28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how</a:t>
            </a:r>
            <a:r>
              <a:rPr sz="28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to</a:t>
            </a:r>
            <a:r>
              <a:rPr sz="28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tell</a:t>
            </a:r>
            <a:r>
              <a:rPr sz="28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12428"/>
                </a:solidFill>
                <a:latin typeface="Arial"/>
                <a:cs typeface="Arial"/>
              </a:rPr>
              <a:t>time</a:t>
            </a:r>
            <a:endParaRPr sz="2800">
              <a:latin typeface="Arial"/>
              <a:cs typeface="Arial"/>
            </a:endParaRPr>
          </a:p>
          <a:p>
            <a:pPr marL="878840" lvl="1" indent="-231775">
              <a:lnSpc>
                <a:spcPct val="100000"/>
              </a:lnSpc>
              <a:buChar char="•"/>
              <a:tabLst>
                <a:tab pos="878840" algn="l"/>
              </a:tabLst>
            </a:pP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Learn</a:t>
            </a:r>
            <a:r>
              <a:rPr sz="2800" spc="-7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to</a:t>
            </a:r>
            <a:r>
              <a:rPr sz="2800" spc="-7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set</a:t>
            </a:r>
            <a:r>
              <a:rPr sz="28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the</a:t>
            </a:r>
            <a:r>
              <a:rPr sz="2800" spc="-7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clock</a:t>
            </a:r>
            <a:r>
              <a:rPr sz="2800" spc="-7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by</a:t>
            </a:r>
            <a:r>
              <a:rPr sz="28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dragging</a:t>
            </a:r>
            <a:r>
              <a:rPr sz="2800" spc="-7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the</a:t>
            </a:r>
            <a:r>
              <a:rPr sz="28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clock</a:t>
            </a:r>
            <a:r>
              <a:rPr sz="2800" spc="-7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12428"/>
                </a:solidFill>
                <a:latin typeface="Arial"/>
                <a:cs typeface="Arial"/>
              </a:rPr>
              <a:t>hands</a:t>
            </a:r>
            <a:endParaRPr sz="2800">
              <a:latin typeface="Arial"/>
              <a:cs typeface="Arial"/>
            </a:endParaRPr>
          </a:p>
          <a:p>
            <a:pPr marL="878840" lvl="1" indent="-231775">
              <a:lnSpc>
                <a:spcPct val="100000"/>
              </a:lnSpc>
              <a:buChar char="•"/>
              <a:tabLst>
                <a:tab pos="878840" algn="l"/>
              </a:tabLst>
            </a:pP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Match</a:t>
            </a:r>
            <a:r>
              <a:rPr sz="2800" spc="-9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digital</a:t>
            </a:r>
            <a:r>
              <a:rPr sz="2800" spc="-9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time</a:t>
            </a:r>
            <a:r>
              <a:rPr sz="2800" spc="-9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to</a:t>
            </a:r>
            <a:r>
              <a:rPr sz="2800" spc="-9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analogue</a:t>
            </a:r>
            <a:r>
              <a:rPr sz="2800" spc="-9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12428"/>
                </a:solidFill>
                <a:latin typeface="Arial"/>
                <a:cs typeface="Arial"/>
              </a:rPr>
              <a:t>time</a:t>
            </a:r>
            <a:endParaRPr sz="2800">
              <a:latin typeface="Arial"/>
              <a:cs typeface="Arial"/>
            </a:endParaRPr>
          </a:p>
          <a:p>
            <a:pPr marL="878840" lvl="1" indent="-231775">
              <a:lnSpc>
                <a:spcPct val="100000"/>
              </a:lnSpc>
              <a:buChar char="•"/>
              <a:tabLst>
                <a:tab pos="878840" algn="l"/>
              </a:tabLst>
            </a:pP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Learn</a:t>
            </a:r>
            <a:r>
              <a:rPr sz="28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to</a:t>
            </a:r>
            <a:r>
              <a:rPr sz="28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find</a:t>
            </a:r>
            <a:r>
              <a:rPr sz="28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a</a:t>
            </a:r>
            <a:r>
              <a:rPr sz="28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12428"/>
                </a:solidFill>
                <a:latin typeface="Arial"/>
                <a:cs typeface="Arial"/>
              </a:rPr>
              <a:t>difference</a:t>
            </a:r>
            <a:r>
              <a:rPr sz="28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between</a:t>
            </a:r>
            <a:r>
              <a:rPr sz="28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two</a:t>
            </a:r>
            <a:r>
              <a:rPr sz="28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12428"/>
                </a:solidFill>
                <a:latin typeface="Arial"/>
                <a:cs typeface="Arial"/>
              </a:rPr>
              <a:t>times</a:t>
            </a:r>
            <a:endParaRPr sz="2800">
              <a:latin typeface="Arial"/>
              <a:cs typeface="Arial"/>
            </a:endParaRPr>
          </a:p>
          <a:p>
            <a:pPr marL="878840" lvl="1" indent="-231775">
              <a:lnSpc>
                <a:spcPct val="100000"/>
              </a:lnSpc>
              <a:buChar char="•"/>
              <a:tabLst>
                <a:tab pos="878840" algn="l"/>
              </a:tabLst>
            </a:pP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Learn</a:t>
            </a:r>
            <a:r>
              <a:rPr sz="28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to</a:t>
            </a:r>
            <a:r>
              <a:rPr sz="28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find</a:t>
            </a:r>
            <a:r>
              <a:rPr sz="2800" spc="-6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time</a:t>
            </a:r>
            <a:r>
              <a:rPr sz="28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so</a:t>
            </a:r>
            <a:r>
              <a:rPr sz="28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long</a:t>
            </a:r>
            <a:r>
              <a:rPr sz="2800" spc="-6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after</a:t>
            </a:r>
            <a:r>
              <a:rPr sz="28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or</a:t>
            </a:r>
            <a:r>
              <a:rPr sz="28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before</a:t>
            </a:r>
            <a:r>
              <a:rPr sz="2800" spc="-6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a</a:t>
            </a:r>
            <a:r>
              <a:rPr sz="2800" spc="-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given</a:t>
            </a:r>
            <a:r>
              <a:rPr sz="2800" spc="-6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12428"/>
                </a:solidFill>
                <a:latin typeface="Arial"/>
                <a:cs typeface="Arial"/>
              </a:rPr>
              <a:t>time</a:t>
            </a:r>
            <a:endParaRPr sz="2800">
              <a:latin typeface="Arial"/>
              <a:cs typeface="Arial"/>
            </a:endParaRPr>
          </a:p>
          <a:p>
            <a:pPr marL="123825" marR="5607685" indent="-123825" algn="r">
              <a:lnSpc>
                <a:spcPct val="100000"/>
              </a:lnSpc>
              <a:buSzPct val="89285"/>
              <a:buChar char="•"/>
              <a:tabLst>
                <a:tab pos="123825" algn="l"/>
              </a:tabLst>
            </a:pPr>
            <a:r>
              <a:rPr sz="2800" b="1" dirty="0">
                <a:solidFill>
                  <a:srgbClr val="212428"/>
                </a:solidFill>
                <a:latin typeface="Arial"/>
                <a:cs typeface="Arial"/>
              </a:rPr>
              <a:t>Art</a:t>
            </a:r>
            <a:r>
              <a:rPr sz="2800" b="1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12428"/>
                </a:solidFill>
                <a:latin typeface="Arial"/>
                <a:cs typeface="Arial"/>
              </a:rPr>
              <a:t>and</a:t>
            </a:r>
            <a:r>
              <a:rPr sz="2800" b="1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12428"/>
                </a:solidFill>
                <a:latin typeface="Arial"/>
                <a:cs typeface="Arial"/>
              </a:rPr>
              <a:t>Colour</a:t>
            </a:r>
            <a:r>
              <a:rPr sz="2800" b="1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12428"/>
                </a:solidFill>
                <a:latin typeface="Arial"/>
                <a:cs typeface="Arial"/>
              </a:rPr>
              <a:t>activities:</a:t>
            </a:r>
            <a:endParaRPr sz="2800">
              <a:latin typeface="Arial"/>
              <a:cs typeface="Arial"/>
            </a:endParaRPr>
          </a:p>
          <a:p>
            <a:pPr marL="231775" marR="5692775" lvl="1" indent="-231775" algn="r">
              <a:lnSpc>
                <a:spcPct val="100000"/>
              </a:lnSpc>
              <a:buChar char="•"/>
              <a:tabLst>
                <a:tab pos="231775" algn="l"/>
              </a:tabLst>
            </a:pP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Basic</a:t>
            </a:r>
            <a:r>
              <a:rPr sz="2800" spc="-11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painting</a:t>
            </a:r>
            <a:r>
              <a:rPr sz="2800" spc="-10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12428"/>
                </a:solidFill>
                <a:latin typeface="Arial"/>
                <a:cs typeface="Arial"/>
              </a:rPr>
              <a:t>activity</a:t>
            </a:r>
            <a:endParaRPr sz="2800">
              <a:latin typeface="Arial"/>
              <a:cs typeface="Arial"/>
            </a:endParaRPr>
          </a:p>
          <a:p>
            <a:pPr marL="878840" lvl="1" indent="-231775">
              <a:lnSpc>
                <a:spcPct val="100000"/>
              </a:lnSpc>
              <a:buChar char="•"/>
              <a:tabLst>
                <a:tab pos="878840" algn="l"/>
              </a:tabLst>
            </a:pP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Learn</a:t>
            </a:r>
            <a:r>
              <a:rPr sz="2800" spc="-9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colour</a:t>
            </a:r>
            <a:r>
              <a:rPr sz="2800" spc="-9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12428"/>
                </a:solidFill>
                <a:latin typeface="Arial"/>
                <a:cs typeface="Arial"/>
              </a:rPr>
              <a:t>names</a:t>
            </a:r>
            <a:endParaRPr sz="2800">
              <a:latin typeface="Arial"/>
              <a:cs typeface="Arial"/>
            </a:endParaRPr>
          </a:p>
          <a:p>
            <a:pPr marL="878840" marR="5080" lvl="1" indent="-231775">
              <a:lnSpc>
                <a:spcPct val="100000"/>
              </a:lnSpc>
              <a:buChar char="•"/>
              <a:tabLst>
                <a:tab pos="880110" algn="l"/>
              </a:tabLst>
            </a:pP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Learn</a:t>
            </a:r>
            <a:r>
              <a:rPr sz="28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how</a:t>
            </a:r>
            <a:r>
              <a:rPr sz="28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colours</a:t>
            </a:r>
            <a:r>
              <a:rPr sz="28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are</a:t>
            </a:r>
            <a:r>
              <a:rPr sz="28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formed</a:t>
            </a:r>
            <a:r>
              <a:rPr sz="28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both</a:t>
            </a:r>
            <a:r>
              <a:rPr sz="28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by</a:t>
            </a:r>
            <a:r>
              <a:rPr sz="28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light</a:t>
            </a:r>
            <a:r>
              <a:rPr sz="2800" spc="-8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(RGB)</a:t>
            </a:r>
            <a:r>
              <a:rPr sz="28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and</a:t>
            </a:r>
            <a:r>
              <a:rPr sz="2800" spc="-7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12428"/>
                </a:solidFill>
                <a:latin typeface="Arial"/>
                <a:cs typeface="Arial"/>
              </a:rPr>
              <a:t>ink 	</a:t>
            </a:r>
            <a:r>
              <a:rPr sz="2800" spc="-10" dirty="0">
                <a:solidFill>
                  <a:srgbClr val="212428"/>
                </a:solidFill>
                <a:latin typeface="Arial"/>
                <a:cs typeface="Arial"/>
              </a:rPr>
              <a:t>(CMY)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4280237" y="508808"/>
            <a:ext cx="36315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>
                <a:solidFill>
                  <a:srgbClr val="FF0000"/>
                </a:solidFill>
              </a:rPr>
              <a:t>EDUACTIV8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928" y="1540726"/>
            <a:ext cx="8242934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525" indent="-133350">
              <a:lnSpc>
                <a:spcPct val="100000"/>
              </a:lnSpc>
              <a:spcBef>
                <a:spcPts val="100"/>
              </a:spcBef>
              <a:buSzPct val="96428"/>
              <a:buChar char="•"/>
              <a:tabLst>
                <a:tab pos="136525" algn="l"/>
              </a:tabLst>
            </a:pPr>
            <a:r>
              <a:rPr sz="2800" b="1" dirty="0">
                <a:solidFill>
                  <a:srgbClr val="212428"/>
                </a:solidFill>
                <a:latin typeface="Arial"/>
                <a:cs typeface="Arial"/>
              </a:rPr>
              <a:t>Memory</a:t>
            </a:r>
            <a:r>
              <a:rPr sz="2800" b="1" spc="-14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12428"/>
                </a:solidFill>
                <a:latin typeface="Arial"/>
                <a:cs typeface="Arial"/>
              </a:rPr>
              <a:t>activities:</a:t>
            </a:r>
            <a:endParaRPr sz="2800">
              <a:latin typeface="Arial"/>
              <a:cs typeface="Arial"/>
            </a:endParaRPr>
          </a:p>
          <a:p>
            <a:pPr marL="878840" lvl="1" indent="-231775">
              <a:lnSpc>
                <a:spcPct val="100000"/>
              </a:lnSpc>
              <a:buChar char="•"/>
              <a:tabLst>
                <a:tab pos="878840" algn="l"/>
              </a:tabLst>
            </a:pPr>
            <a:r>
              <a:rPr sz="2800" spc="-10" dirty="0">
                <a:solidFill>
                  <a:srgbClr val="212428"/>
                </a:solidFill>
                <a:latin typeface="Arial"/>
                <a:cs typeface="Arial"/>
              </a:rPr>
              <a:t>Memorizing</a:t>
            </a:r>
            <a:r>
              <a:rPr sz="2800" spc="-10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a</a:t>
            </a:r>
            <a:r>
              <a:rPr sz="2800" spc="-10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sequence</a:t>
            </a:r>
            <a:r>
              <a:rPr sz="2800" spc="-10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of</a:t>
            </a:r>
            <a:r>
              <a:rPr sz="2800" spc="-10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highlighted</a:t>
            </a:r>
            <a:r>
              <a:rPr sz="2800" spc="-10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12428"/>
                </a:solidFill>
                <a:latin typeface="Arial"/>
                <a:cs typeface="Arial"/>
              </a:rPr>
              <a:t>squares</a:t>
            </a:r>
            <a:endParaRPr sz="2800">
              <a:latin typeface="Arial"/>
              <a:cs typeface="Arial"/>
            </a:endParaRPr>
          </a:p>
          <a:p>
            <a:pPr marL="878840" lvl="1" indent="-231775">
              <a:lnSpc>
                <a:spcPct val="100000"/>
              </a:lnSpc>
              <a:buChar char="•"/>
              <a:tabLst>
                <a:tab pos="878840" algn="l"/>
              </a:tabLst>
            </a:pPr>
            <a:r>
              <a:rPr sz="2800" spc="-10" dirty="0">
                <a:solidFill>
                  <a:srgbClr val="212428"/>
                </a:solidFill>
                <a:latin typeface="Arial"/>
                <a:cs typeface="Arial"/>
              </a:rPr>
              <a:t>Memorizing</a:t>
            </a:r>
            <a:r>
              <a:rPr sz="2800" spc="-5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a</a:t>
            </a:r>
            <a:r>
              <a:rPr sz="2800" spc="-5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set</a:t>
            </a:r>
            <a:r>
              <a:rPr sz="2800" spc="-5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of</a:t>
            </a:r>
            <a:r>
              <a:rPr sz="2800" spc="-5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12428"/>
                </a:solidFill>
                <a:latin typeface="Arial"/>
                <a:cs typeface="Arial"/>
              </a:rPr>
              <a:t>directions</a:t>
            </a:r>
            <a:endParaRPr sz="2800">
              <a:latin typeface="Arial"/>
              <a:cs typeface="Arial"/>
            </a:endParaRPr>
          </a:p>
          <a:p>
            <a:pPr marL="878840" lvl="1" indent="-231775">
              <a:lnSpc>
                <a:spcPct val="100000"/>
              </a:lnSpc>
              <a:buChar char="•"/>
              <a:tabLst>
                <a:tab pos="878840" algn="l"/>
              </a:tabLst>
            </a:pPr>
            <a:r>
              <a:rPr sz="2800" spc="-10" dirty="0">
                <a:solidFill>
                  <a:srgbClr val="212428"/>
                </a:solidFill>
                <a:latin typeface="Arial"/>
                <a:cs typeface="Arial"/>
              </a:rPr>
              <a:t>Memorizing</a:t>
            </a:r>
            <a:r>
              <a:rPr sz="2800" spc="-10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locations</a:t>
            </a:r>
            <a:r>
              <a:rPr sz="2800" spc="-10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of</a:t>
            </a:r>
            <a:r>
              <a:rPr sz="2800" spc="-10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matching</a:t>
            </a:r>
            <a:r>
              <a:rPr sz="2800" spc="-10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12428"/>
                </a:solidFill>
                <a:latin typeface="Arial"/>
                <a:cs typeface="Arial"/>
              </a:rPr>
              <a:t>images</a:t>
            </a:r>
            <a:endParaRPr sz="2800">
              <a:latin typeface="Arial"/>
              <a:cs typeface="Arial"/>
            </a:endParaRPr>
          </a:p>
          <a:p>
            <a:pPr marL="136525" indent="-133350">
              <a:lnSpc>
                <a:spcPct val="100000"/>
              </a:lnSpc>
              <a:buSzPct val="96428"/>
              <a:buChar char="•"/>
              <a:tabLst>
                <a:tab pos="136525" algn="l"/>
              </a:tabLst>
            </a:pPr>
            <a:r>
              <a:rPr sz="2800" b="1" dirty="0">
                <a:solidFill>
                  <a:srgbClr val="212428"/>
                </a:solidFill>
                <a:latin typeface="Arial"/>
                <a:cs typeface="Arial"/>
              </a:rPr>
              <a:t>Other</a:t>
            </a:r>
            <a:r>
              <a:rPr sz="2800" b="1" spc="-10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12428"/>
                </a:solidFill>
                <a:latin typeface="Arial"/>
                <a:cs typeface="Arial"/>
              </a:rPr>
              <a:t>activities:</a:t>
            </a:r>
            <a:endParaRPr sz="2800">
              <a:latin typeface="Arial"/>
              <a:cs typeface="Arial"/>
            </a:endParaRPr>
          </a:p>
          <a:p>
            <a:pPr marL="878840" lvl="1" indent="-231775">
              <a:lnSpc>
                <a:spcPct val="100000"/>
              </a:lnSpc>
              <a:buChar char="•"/>
              <a:tabLst>
                <a:tab pos="878840" algn="l"/>
              </a:tabLst>
            </a:pP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Matching</a:t>
            </a:r>
            <a:r>
              <a:rPr sz="2800" spc="-15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12428"/>
                </a:solidFill>
                <a:latin typeface="Arial"/>
                <a:cs typeface="Arial"/>
              </a:rPr>
              <a:t>shapes</a:t>
            </a:r>
            <a:endParaRPr sz="2800">
              <a:latin typeface="Arial"/>
              <a:cs typeface="Arial"/>
            </a:endParaRPr>
          </a:p>
          <a:p>
            <a:pPr marL="878840" lvl="1" indent="-231775">
              <a:lnSpc>
                <a:spcPct val="100000"/>
              </a:lnSpc>
              <a:buChar char="•"/>
              <a:tabLst>
                <a:tab pos="878840" algn="l"/>
              </a:tabLst>
            </a:pPr>
            <a:r>
              <a:rPr sz="2800" spc="-10" dirty="0">
                <a:solidFill>
                  <a:srgbClr val="212428"/>
                </a:solidFill>
                <a:latin typeface="Arial"/>
                <a:cs typeface="Arial"/>
              </a:rPr>
              <a:t>Tracing</a:t>
            </a:r>
            <a:r>
              <a:rPr sz="2800" spc="-165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12428"/>
                </a:solidFill>
                <a:latin typeface="Arial"/>
                <a:cs typeface="Arial"/>
              </a:rPr>
              <a:t>lines</a:t>
            </a:r>
            <a:endParaRPr sz="2800">
              <a:latin typeface="Arial"/>
              <a:cs typeface="Arial"/>
            </a:endParaRPr>
          </a:p>
          <a:p>
            <a:pPr marL="878840" lvl="1" indent="-231775">
              <a:lnSpc>
                <a:spcPct val="100000"/>
              </a:lnSpc>
              <a:buChar char="•"/>
              <a:tabLst>
                <a:tab pos="878840" algn="l"/>
              </a:tabLst>
            </a:pP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Finding</a:t>
            </a:r>
            <a:r>
              <a:rPr sz="2800" spc="-114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the</a:t>
            </a:r>
            <a:r>
              <a:rPr sz="2800" spc="-11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matching</a:t>
            </a:r>
            <a:r>
              <a:rPr sz="2800" spc="-11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12428"/>
                </a:solidFill>
                <a:latin typeface="Arial"/>
                <a:cs typeface="Arial"/>
              </a:rPr>
              <a:t>images</a:t>
            </a:r>
            <a:endParaRPr sz="2800">
              <a:latin typeface="Arial"/>
              <a:cs typeface="Arial"/>
            </a:endParaRPr>
          </a:p>
          <a:p>
            <a:pPr marL="878840" lvl="1" indent="-231775">
              <a:lnSpc>
                <a:spcPct val="100000"/>
              </a:lnSpc>
              <a:buChar char="•"/>
              <a:tabLst>
                <a:tab pos="878840" algn="l"/>
              </a:tabLst>
            </a:pP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Multiple</a:t>
            </a:r>
            <a:r>
              <a:rPr sz="2800" spc="-114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variations</a:t>
            </a:r>
            <a:r>
              <a:rPr sz="2800" spc="-10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of</a:t>
            </a:r>
            <a:r>
              <a:rPr sz="2800" spc="-10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the</a:t>
            </a:r>
            <a:r>
              <a:rPr sz="2800" spc="-10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428"/>
                </a:solidFill>
                <a:latin typeface="Arial"/>
                <a:cs typeface="Arial"/>
              </a:rPr>
              <a:t>"Fifteen"</a:t>
            </a:r>
            <a:r>
              <a:rPr sz="2800" spc="-100" dirty="0">
                <a:solidFill>
                  <a:srgbClr val="212428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12428"/>
                </a:solidFill>
                <a:latin typeface="Arial"/>
                <a:cs typeface="Arial"/>
              </a:rPr>
              <a:t>game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80237" y="508808"/>
            <a:ext cx="36315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>
                <a:solidFill>
                  <a:srgbClr val="FF0000"/>
                </a:solidFill>
              </a:rPr>
              <a:t>EDUACTIV8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7602" y="1392069"/>
            <a:ext cx="9471525" cy="4926817"/>
          </a:xfrm>
          <a:prstGeom prst="rect">
            <a:avLst/>
          </a:prstGeom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4280237" y="508808"/>
            <a:ext cx="36315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GCOMPRIS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0237" y="508808"/>
            <a:ext cx="36315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GCOMPRIS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6797" y="1321227"/>
            <a:ext cx="9239506" cy="11620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81940" indent="-269240">
              <a:lnSpc>
                <a:spcPct val="100000"/>
              </a:lnSpc>
              <a:spcBef>
                <a:spcPts val="335"/>
              </a:spcBef>
              <a:buFont typeface="Arial"/>
              <a:buChar char="∙"/>
              <a:tabLst>
                <a:tab pos="281940" algn="l"/>
              </a:tabLst>
            </a:pP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Learning</a:t>
            </a:r>
            <a:r>
              <a:rPr sz="2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how</a:t>
            </a:r>
            <a:r>
              <a:rPr sz="2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2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Times New Roman"/>
                <a:cs typeface="Times New Roman"/>
              </a:rPr>
              <a:t>computer</a:t>
            </a:r>
            <a:endParaRPr sz="2800" dirty="0">
              <a:latin typeface="Times New Roman"/>
              <a:cs typeface="Times New Roman"/>
            </a:endParaRPr>
          </a:p>
          <a:p>
            <a:pPr marL="281940" indent="-269240">
              <a:lnSpc>
                <a:spcPct val="100000"/>
              </a:lnSpc>
              <a:spcBef>
                <a:spcPts val="235"/>
              </a:spcBef>
              <a:buFont typeface="Arial"/>
              <a:buChar char="∙"/>
              <a:tabLst>
                <a:tab pos="281940" algn="l"/>
              </a:tabLst>
            </a:pP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Practising</a:t>
            </a:r>
            <a:r>
              <a:rPr sz="2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reading</a:t>
            </a:r>
            <a:r>
              <a:rPr sz="2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2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activities</a:t>
            </a:r>
            <a:r>
              <a:rPr sz="2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learn</a:t>
            </a:r>
            <a:r>
              <a:rPr sz="2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letters,</a:t>
            </a:r>
            <a:r>
              <a:rPr sz="2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words</a:t>
            </a:r>
            <a:r>
              <a:rPr sz="2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2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lexical</a:t>
            </a:r>
            <a:r>
              <a:rPr sz="2800" spc="-20" dirty="0">
                <a:solidFill>
                  <a:srgbClr val="000000"/>
                </a:solidFill>
                <a:latin typeface="Times New Roman"/>
                <a:cs typeface="Times New Roman"/>
              </a:rPr>
              <a:t> sets</a:t>
            </a:r>
            <a:endParaRPr sz="2800" dirty="0">
              <a:latin typeface="Times New Roman"/>
              <a:cs typeface="Times New Roman"/>
            </a:endParaRPr>
          </a:p>
          <a:p>
            <a:pPr marL="12700" marR="525780" indent="249554">
              <a:lnSpc>
                <a:spcPct val="107000"/>
              </a:lnSpc>
              <a:buFont typeface="Arial"/>
              <a:buChar char="∙"/>
              <a:tabLst>
                <a:tab pos="262255" algn="l"/>
              </a:tabLst>
            </a:pP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Acquiring</a:t>
            </a:r>
            <a:r>
              <a:rPr sz="28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proficiency in math by practising numeration, </a:t>
            </a:r>
            <a:r>
              <a:rPr sz="2800" spc="-10" dirty="0">
                <a:solidFill>
                  <a:srgbClr val="000000"/>
                </a:solidFill>
                <a:latin typeface="Times New Roman"/>
                <a:cs typeface="Times New Roman"/>
              </a:rPr>
              <a:t>arithmetic,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measures</a:t>
            </a:r>
            <a:r>
              <a:rPr sz="2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2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Times New Roman"/>
                <a:cs typeface="Times New Roman"/>
              </a:rPr>
              <a:t>puzzles</a:t>
            </a:r>
            <a:endParaRPr sz="2800" dirty="0">
              <a:latin typeface="Times New Roman"/>
              <a:cs typeface="Times New Roman"/>
            </a:endParaRPr>
          </a:p>
          <a:p>
            <a:pPr marL="281940" indent="-269240">
              <a:lnSpc>
                <a:spcPct val="100000"/>
              </a:lnSpc>
              <a:spcBef>
                <a:spcPts val="235"/>
              </a:spcBef>
              <a:buFont typeface="Arial"/>
              <a:buChar char="∙"/>
              <a:tabLst>
                <a:tab pos="281940" algn="l"/>
              </a:tabLst>
            </a:pP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Discovering</a:t>
            </a:r>
            <a:r>
              <a:rPr sz="2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world</a:t>
            </a:r>
            <a:r>
              <a:rPr sz="2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2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logic,</a:t>
            </a:r>
            <a:r>
              <a:rPr sz="2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arts</a:t>
            </a:r>
            <a:r>
              <a:rPr sz="2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2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Times New Roman"/>
                <a:cs typeface="Times New Roman"/>
              </a:rPr>
              <a:t>music</a:t>
            </a:r>
            <a:endParaRPr sz="2800" dirty="0">
              <a:latin typeface="Times New Roman"/>
              <a:cs typeface="Times New Roman"/>
            </a:endParaRPr>
          </a:p>
          <a:p>
            <a:pPr marL="12700" marR="5080" indent="269240">
              <a:lnSpc>
                <a:spcPct val="107000"/>
              </a:lnSpc>
              <a:buFont typeface="Arial"/>
              <a:buChar char="∙"/>
              <a:tabLst>
                <a:tab pos="281940" algn="l"/>
              </a:tabLst>
            </a:pP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Exploring</a:t>
            </a:r>
            <a:r>
              <a:rPr sz="2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science</a:t>
            </a:r>
            <a:r>
              <a:rPr sz="2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humanities</a:t>
            </a:r>
            <a:r>
              <a:rPr sz="2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2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experimentation,</a:t>
            </a:r>
            <a:r>
              <a:rPr sz="280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history</a:t>
            </a:r>
            <a:r>
              <a:rPr sz="2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2800" spc="-10" dirty="0">
                <a:solidFill>
                  <a:srgbClr val="000000"/>
                </a:solidFill>
                <a:latin typeface="Times New Roman"/>
                <a:cs typeface="Times New Roman"/>
              </a:rPr>
              <a:t>geography</a:t>
            </a:r>
            <a:endParaRPr sz="2800" dirty="0">
              <a:latin typeface="Times New Roman"/>
              <a:cs typeface="Times New Roman"/>
            </a:endParaRPr>
          </a:p>
          <a:p>
            <a:pPr marL="281940" indent="-269240">
              <a:lnSpc>
                <a:spcPct val="100000"/>
              </a:lnSpc>
              <a:spcBef>
                <a:spcPts val="235"/>
              </a:spcBef>
              <a:buFont typeface="Arial"/>
              <a:buChar char="∙"/>
              <a:tabLst>
                <a:tab pos="281940" algn="l"/>
              </a:tabLst>
            </a:pP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Developing</a:t>
            </a:r>
            <a:r>
              <a:rPr sz="28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strategic</a:t>
            </a:r>
            <a:r>
              <a:rPr sz="2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thinking</a:t>
            </a:r>
            <a:r>
              <a:rPr sz="280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28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board</a:t>
            </a:r>
            <a:r>
              <a:rPr sz="280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Times New Roman"/>
                <a:cs typeface="Times New Roman"/>
              </a:rPr>
              <a:t>games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6169" y="1529549"/>
            <a:ext cx="6857986" cy="140016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71108" rIns="0" bIns="0" rtlCol="0">
            <a:spAutoFit/>
          </a:bodyPr>
          <a:lstStyle/>
          <a:p>
            <a:pPr marL="1242695">
              <a:lnSpc>
                <a:spcPct val="100000"/>
              </a:lnSpc>
              <a:spcBef>
                <a:spcPts val="1565"/>
              </a:spcBef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control</a:t>
            </a:r>
            <a:r>
              <a:rPr spc="-20" dirty="0"/>
              <a:t> </a:t>
            </a:r>
            <a:r>
              <a:rPr dirty="0"/>
              <a:t>bar</a:t>
            </a:r>
            <a:r>
              <a:rPr spc="-20" dirty="0"/>
              <a:t> </a:t>
            </a:r>
            <a:r>
              <a:rPr dirty="0"/>
              <a:t>has</a:t>
            </a:r>
            <a:r>
              <a:rPr spc="-2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following</a:t>
            </a:r>
            <a:r>
              <a:rPr spc="-20" dirty="0"/>
              <a:t> </a:t>
            </a:r>
            <a:r>
              <a:rPr spc="-10" dirty="0"/>
              <a:t>icons.</a:t>
            </a:r>
          </a:p>
          <a:p>
            <a:pPr marL="1242695">
              <a:lnSpc>
                <a:spcPct val="100000"/>
              </a:lnSpc>
              <a:spcBef>
                <a:spcPts val="1470"/>
              </a:spcBef>
            </a:pPr>
            <a:r>
              <a:rPr b="1" dirty="0">
                <a:latin typeface="Arial"/>
                <a:cs typeface="Arial"/>
              </a:rPr>
              <a:t>Quit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spc="-50" dirty="0"/>
              <a:t>,</a:t>
            </a:r>
          </a:p>
          <a:p>
            <a:pPr marL="1242695">
              <a:lnSpc>
                <a:spcPct val="100000"/>
              </a:lnSpc>
              <a:spcBef>
                <a:spcPts val="1470"/>
              </a:spcBef>
            </a:pPr>
            <a:r>
              <a:rPr b="1" dirty="0">
                <a:latin typeface="Arial"/>
                <a:cs typeface="Arial"/>
              </a:rPr>
              <a:t>About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GCompris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spc="-50" dirty="0"/>
              <a:t>,</a:t>
            </a:r>
          </a:p>
          <a:p>
            <a:pPr marL="1242695">
              <a:lnSpc>
                <a:spcPct val="100000"/>
              </a:lnSpc>
              <a:spcBef>
                <a:spcPts val="1470"/>
              </a:spcBef>
            </a:pPr>
            <a:r>
              <a:rPr b="1" spc="-20" dirty="0">
                <a:latin typeface="Arial"/>
                <a:cs typeface="Arial"/>
              </a:rPr>
              <a:t>Help</a:t>
            </a:r>
          </a:p>
          <a:p>
            <a:pPr marL="1242695">
              <a:lnSpc>
                <a:spcPct val="100000"/>
              </a:lnSpc>
              <a:spcBef>
                <a:spcPts val="865"/>
              </a:spcBef>
            </a:pPr>
            <a:r>
              <a:rPr b="1" spc="-20" dirty="0">
                <a:latin typeface="Arial"/>
                <a:cs typeface="Arial"/>
              </a:rPr>
              <a:t>Tool</a:t>
            </a:r>
            <a:r>
              <a:rPr b="1" spc="-10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box</a:t>
            </a:r>
            <a:r>
              <a:rPr b="1" spc="-85" dirty="0">
                <a:latin typeface="Arial"/>
                <a:cs typeface="Arial"/>
              </a:rPr>
              <a:t> </a:t>
            </a:r>
            <a:r>
              <a:rPr spc="-50" dirty="0"/>
              <a:t>.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4280237" y="508808"/>
            <a:ext cx="36315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000" b="1" i="0">
                <a:solidFill>
                  <a:srgbClr val="313F4F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84455">
              <a:spcBef>
                <a:spcPts val="100"/>
              </a:spcBef>
            </a:pPr>
            <a:r>
              <a:rPr lang="en-IN" sz="4400" spc="-10" smtClean="0"/>
              <a:t>GCOMPRIS</a:t>
            </a:r>
            <a:endParaRPr lang="en-IN" sz="4400" spc="-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909" y="1343202"/>
            <a:ext cx="1118679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735" indent="-151130">
              <a:lnSpc>
                <a:spcPct val="100000"/>
              </a:lnSpc>
              <a:spcBef>
                <a:spcPts val="100"/>
              </a:spcBef>
              <a:buSzPct val="96875"/>
              <a:buChar char="•"/>
              <a:tabLst>
                <a:tab pos="1181735" algn="l"/>
              </a:tabLst>
            </a:pPr>
            <a:r>
              <a:rPr sz="3200" dirty="0">
                <a:latin typeface="Arial"/>
                <a:cs typeface="Arial"/>
              </a:rPr>
              <a:t>Any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game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that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involves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electronics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some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way.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spc="-25" dirty="0">
                <a:latin typeface="Arial"/>
                <a:cs typeface="Arial"/>
              </a:rPr>
              <a:t>OR</a:t>
            </a:r>
            <a:endParaRPr sz="3200" dirty="0">
              <a:latin typeface="Arial"/>
              <a:cs typeface="Arial"/>
            </a:endParaRPr>
          </a:p>
          <a:p>
            <a:pPr marL="180340" marR="5080" indent="-168275">
              <a:lnSpc>
                <a:spcPct val="100000"/>
              </a:lnSpc>
              <a:buChar char="•"/>
              <a:tabLst>
                <a:tab pos="180340" algn="l"/>
                <a:tab pos="236220" algn="l"/>
              </a:tabLst>
            </a:pPr>
            <a:r>
              <a:rPr sz="3200" dirty="0">
                <a:latin typeface="Arial"/>
                <a:cs typeface="Arial"/>
              </a:rPr>
              <a:t>	A</a:t>
            </a:r>
            <a:r>
              <a:rPr sz="3200" spc="-20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digital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game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any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game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(where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game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something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fun) </a:t>
            </a:r>
            <a:r>
              <a:rPr sz="3200" dirty="0">
                <a:latin typeface="Arial"/>
                <a:cs typeface="Arial"/>
              </a:rPr>
              <a:t>played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digital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device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such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computer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 cellphone.</a:t>
            </a:r>
            <a:endParaRPr sz="3200" dirty="0">
              <a:latin typeface="Arial"/>
              <a:cs typeface="Arial"/>
            </a:endParaRPr>
          </a:p>
          <a:p>
            <a:pPr marR="104139" algn="ctr">
              <a:lnSpc>
                <a:spcPct val="100000"/>
              </a:lnSpc>
            </a:pPr>
            <a:r>
              <a:rPr sz="3200" spc="-25" dirty="0">
                <a:latin typeface="Arial"/>
                <a:cs typeface="Arial"/>
              </a:rPr>
              <a:t>OR</a:t>
            </a:r>
            <a:endParaRPr sz="3200" dirty="0">
              <a:latin typeface="Arial"/>
              <a:cs typeface="Arial"/>
            </a:endParaRPr>
          </a:p>
          <a:p>
            <a:pPr marL="646430" marR="377825" lvl="1" indent="-314960">
              <a:lnSpc>
                <a:spcPct val="100000"/>
              </a:lnSpc>
              <a:buChar char="•"/>
              <a:tabLst>
                <a:tab pos="5232400" algn="l"/>
              </a:tabLst>
            </a:pPr>
            <a:r>
              <a:rPr sz="3200" dirty="0">
                <a:latin typeface="Arial"/>
                <a:cs typeface="Arial"/>
              </a:rPr>
              <a:t>A</a:t>
            </a:r>
            <a:r>
              <a:rPr sz="3200" spc="-20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digital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game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game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played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using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digital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technology. 	</a:t>
            </a:r>
            <a:r>
              <a:rPr sz="3200" spc="-25" dirty="0">
                <a:latin typeface="Arial"/>
                <a:cs typeface="Arial"/>
              </a:rPr>
              <a:t>OR</a:t>
            </a:r>
            <a:endParaRPr sz="3200" dirty="0">
              <a:latin typeface="Arial"/>
              <a:cs typeface="Arial"/>
            </a:endParaRPr>
          </a:p>
          <a:p>
            <a:pPr marL="194945" indent="-155575">
              <a:lnSpc>
                <a:spcPct val="100000"/>
              </a:lnSpc>
              <a:buChar char="•"/>
              <a:tabLst>
                <a:tab pos="194945" algn="l"/>
              </a:tabLst>
            </a:pPr>
            <a:r>
              <a:rPr sz="3200" dirty="0">
                <a:latin typeface="Arial"/>
                <a:cs typeface="Arial"/>
              </a:rPr>
              <a:t>A</a:t>
            </a:r>
            <a:r>
              <a:rPr sz="3200" spc="-20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digital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game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electronic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stimulation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educational</a:t>
            </a:r>
            <a:r>
              <a:rPr sz="3200" spc="-25" dirty="0">
                <a:latin typeface="Arial"/>
                <a:cs typeface="Arial"/>
              </a:rPr>
              <a:t> or</a:t>
            </a:r>
            <a:endParaRPr sz="3200" dirty="0">
              <a:latin typeface="Arial"/>
              <a:cs typeface="Arial"/>
            </a:endParaRPr>
          </a:p>
          <a:p>
            <a:pPr marL="334645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entertainment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purposes.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0373" y="762000"/>
            <a:ext cx="450786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600" spc="-40" dirty="0">
                <a:solidFill>
                  <a:srgbClr val="1D4D79"/>
                </a:solidFill>
              </a:rPr>
              <a:t>DIGITAL</a:t>
            </a:r>
            <a:r>
              <a:rPr sz="2600" spc="-260" dirty="0">
                <a:solidFill>
                  <a:srgbClr val="1D4D79"/>
                </a:solidFill>
              </a:rPr>
              <a:t> </a:t>
            </a:r>
            <a:r>
              <a:rPr sz="2600" spc="-10" dirty="0">
                <a:solidFill>
                  <a:srgbClr val="1D4D79"/>
                </a:solidFill>
              </a:rPr>
              <a:t>GAMES</a:t>
            </a:r>
            <a:endParaRPr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68198"/>
              <a:ext cx="7565384" cy="4789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65384" y="0"/>
              <a:ext cx="4626590" cy="68579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7565384" cy="20681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2256" y="1345235"/>
            <a:ext cx="788289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  <a:buChar char="•"/>
              <a:tabLst>
                <a:tab pos="245110" algn="l"/>
                <a:tab pos="1698625" algn="l"/>
                <a:tab pos="2527300" algn="l"/>
                <a:tab pos="3069590" algn="l"/>
                <a:tab pos="4460875" algn="l"/>
                <a:tab pos="4817110" algn="l"/>
                <a:tab pos="6114415" algn="l"/>
                <a:tab pos="6604634" algn="l"/>
              </a:tabLst>
            </a:pPr>
            <a:r>
              <a:rPr sz="2800" b="1" spc="-10" dirty="0">
                <a:solidFill>
                  <a:srgbClr val="1F2123"/>
                </a:solidFill>
                <a:latin typeface="Arial"/>
                <a:cs typeface="Arial"/>
              </a:rPr>
              <a:t>Digital</a:t>
            </a:r>
            <a:r>
              <a:rPr sz="2800" b="1" dirty="0">
                <a:solidFill>
                  <a:srgbClr val="1F2123"/>
                </a:solidFill>
                <a:latin typeface="Arial"/>
                <a:cs typeface="Arial"/>
              </a:rPr>
              <a:t>	games</a:t>
            </a:r>
            <a:r>
              <a:rPr sz="2800" b="1" spc="-95" dirty="0">
                <a:solidFill>
                  <a:srgbClr val="1F2123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1F2123"/>
                </a:solidFill>
                <a:latin typeface="Arial"/>
                <a:cs typeface="Arial"/>
              </a:rPr>
              <a:t>provide</a:t>
            </a: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1F2123"/>
                </a:solidFill>
                <a:latin typeface="Arial"/>
                <a:cs typeface="Arial"/>
              </a:rPr>
              <a:t>learners</a:t>
            </a: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1F2123"/>
                </a:solidFill>
                <a:latin typeface="Arial"/>
                <a:cs typeface="Arial"/>
              </a:rPr>
              <a:t>strategies, 	opportunities</a:t>
            </a: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	</a:t>
            </a:r>
            <a:r>
              <a:rPr sz="2800" spc="-25" dirty="0">
                <a:solidFill>
                  <a:srgbClr val="1F2123"/>
                </a:solidFill>
                <a:latin typeface="Arial"/>
                <a:cs typeface="Arial"/>
              </a:rPr>
              <a:t>to</a:t>
            </a: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1F2123"/>
                </a:solidFill>
                <a:latin typeface="Arial"/>
                <a:cs typeface="Arial"/>
              </a:rPr>
              <a:t>transform</a:t>
            </a: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1F2123"/>
                </a:solidFill>
                <a:latin typeface="Arial"/>
                <a:cs typeface="Arial"/>
              </a:rPr>
              <a:t>traditional</a:t>
            </a: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1F2123"/>
                </a:solidFill>
                <a:latin typeface="Arial"/>
                <a:cs typeface="Arial"/>
              </a:rPr>
              <a:t>learning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75441" y="1345235"/>
            <a:ext cx="279082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80">
              <a:lnSpc>
                <a:spcPct val="100000"/>
              </a:lnSpc>
              <a:spcBef>
                <a:spcPts val="100"/>
              </a:spcBef>
              <a:tabLst>
                <a:tab pos="1325880" algn="l"/>
                <a:tab pos="2044064" algn="l"/>
                <a:tab pos="2282825" algn="l"/>
              </a:tabLst>
            </a:pPr>
            <a:r>
              <a:rPr sz="2800" spc="-10" dirty="0">
                <a:solidFill>
                  <a:srgbClr val="1F2123"/>
                </a:solidFill>
                <a:latin typeface="Arial"/>
                <a:cs typeface="Arial"/>
              </a:rPr>
              <a:t>resources,</a:t>
            </a: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	</a:t>
            </a:r>
            <a:r>
              <a:rPr sz="2800" spc="-25" dirty="0">
                <a:solidFill>
                  <a:srgbClr val="1F2123"/>
                </a:solidFill>
                <a:latin typeface="Arial"/>
                <a:cs typeface="Arial"/>
              </a:rPr>
              <a:t>and </a:t>
            </a:r>
            <a:r>
              <a:rPr sz="2800" spc="-10" dirty="0">
                <a:solidFill>
                  <a:srgbClr val="1F2123"/>
                </a:solidFill>
                <a:latin typeface="Arial"/>
                <a:cs typeface="Arial"/>
              </a:rPr>
              <a:t>modes</a:t>
            </a: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	</a:t>
            </a:r>
            <a:r>
              <a:rPr sz="2800" spc="-20" dirty="0">
                <a:solidFill>
                  <a:srgbClr val="1F2123"/>
                </a:solidFill>
                <a:latin typeface="Arial"/>
                <a:cs typeface="Arial"/>
              </a:rPr>
              <a:t>from</a:t>
            </a: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		</a:t>
            </a:r>
            <a:r>
              <a:rPr sz="2800" spc="-25" dirty="0">
                <a:solidFill>
                  <a:srgbClr val="1F2123"/>
                </a:solidFill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0867" y="2198673"/>
            <a:ext cx="10883900" cy="3012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algn="just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classroom</a:t>
            </a:r>
            <a:r>
              <a:rPr sz="2800" spc="-114" dirty="0">
                <a:solidFill>
                  <a:srgbClr val="1F212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into</a:t>
            </a:r>
            <a:r>
              <a:rPr sz="2800" spc="-114" dirty="0">
                <a:solidFill>
                  <a:srgbClr val="1F212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relevant</a:t>
            </a:r>
            <a:r>
              <a:rPr sz="2800" spc="-110" dirty="0">
                <a:solidFill>
                  <a:srgbClr val="1F2123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1F2123"/>
                </a:solidFill>
                <a:latin typeface="Arial"/>
                <a:cs typeface="Arial"/>
              </a:rPr>
              <a:t>contexts.</a:t>
            </a:r>
            <a:endParaRPr sz="2800">
              <a:latin typeface="Arial"/>
              <a:cs typeface="Arial"/>
            </a:endParaRPr>
          </a:p>
          <a:p>
            <a:pPr marL="245110" marR="5080" indent="-233045" algn="just">
              <a:lnSpc>
                <a:spcPct val="100000"/>
              </a:lnSpc>
              <a:buChar char="▪"/>
              <a:tabLst>
                <a:tab pos="246379" algn="l"/>
              </a:tabLst>
            </a:pP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To</a:t>
            </a:r>
            <a:r>
              <a:rPr sz="2800" spc="125" dirty="0">
                <a:solidFill>
                  <a:srgbClr val="1F2123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highly</a:t>
            </a:r>
            <a:r>
              <a:rPr sz="2800" spc="130" dirty="0">
                <a:solidFill>
                  <a:srgbClr val="1F2123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engage</a:t>
            </a:r>
            <a:r>
              <a:rPr sz="2800" spc="130" dirty="0">
                <a:solidFill>
                  <a:srgbClr val="1F2123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learners,</a:t>
            </a:r>
            <a:r>
              <a:rPr sz="2800" spc="-40" dirty="0">
                <a:solidFill>
                  <a:srgbClr val="1F212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1F2123"/>
                </a:solidFill>
                <a:latin typeface="Arial"/>
                <a:cs typeface="Arial"/>
              </a:rPr>
              <a:t>digital</a:t>
            </a:r>
            <a:r>
              <a:rPr sz="2800" b="1" spc="125" dirty="0">
                <a:solidFill>
                  <a:srgbClr val="1F2123"/>
                </a:solidFill>
                <a:latin typeface="Arial"/>
                <a:cs typeface="Arial"/>
              </a:rPr>
              <a:t>  </a:t>
            </a:r>
            <a:r>
              <a:rPr sz="2800" b="1" dirty="0">
                <a:solidFill>
                  <a:srgbClr val="1F2123"/>
                </a:solidFill>
                <a:latin typeface="Arial"/>
                <a:cs typeface="Arial"/>
              </a:rPr>
              <a:t>games</a:t>
            </a:r>
            <a:r>
              <a:rPr sz="2800" b="1" spc="-50" dirty="0">
                <a:solidFill>
                  <a:srgbClr val="1F212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must</a:t>
            </a:r>
            <a:r>
              <a:rPr sz="2800" spc="125" dirty="0">
                <a:solidFill>
                  <a:srgbClr val="1F2123"/>
                </a:solidFill>
                <a:latin typeface="Arial"/>
                <a:cs typeface="Arial"/>
              </a:rPr>
              <a:t>  </a:t>
            </a: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include</a:t>
            </a:r>
            <a:r>
              <a:rPr sz="2800" spc="130" dirty="0">
                <a:solidFill>
                  <a:srgbClr val="1F2123"/>
                </a:solidFill>
                <a:latin typeface="Arial"/>
                <a:cs typeface="Arial"/>
              </a:rPr>
              <a:t>  </a:t>
            </a:r>
            <a:r>
              <a:rPr sz="2800" spc="-10" dirty="0">
                <a:solidFill>
                  <a:srgbClr val="1F2123"/>
                </a:solidFill>
                <a:latin typeface="Arial"/>
                <a:cs typeface="Arial"/>
              </a:rPr>
              <a:t>rules, 	</a:t>
            </a: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goals,</a:t>
            </a:r>
            <a:r>
              <a:rPr sz="2800" spc="245" dirty="0">
                <a:solidFill>
                  <a:srgbClr val="1F212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immediate</a:t>
            </a:r>
            <a:r>
              <a:rPr sz="2800" spc="250" dirty="0">
                <a:solidFill>
                  <a:srgbClr val="1F212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feedback,</a:t>
            </a:r>
            <a:r>
              <a:rPr sz="2800" spc="250" dirty="0">
                <a:solidFill>
                  <a:srgbClr val="1F212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outcome</a:t>
            </a:r>
            <a:r>
              <a:rPr sz="2800" spc="250" dirty="0">
                <a:solidFill>
                  <a:srgbClr val="1F212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evaluation,</a:t>
            </a:r>
            <a:r>
              <a:rPr sz="2800" spc="250" dirty="0">
                <a:solidFill>
                  <a:srgbClr val="1F212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F2123"/>
                </a:solidFill>
                <a:latin typeface="Arial"/>
                <a:cs typeface="Arial"/>
              </a:rPr>
              <a:t>competition,</a:t>
            </a:r>
            <a:r>
              <a:rPr sz="2800" spc="250" dirty="0">
                <a:solidFill>
                  <a:srgbClr val="1F2123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1F2123"/>
                </a:solidFill>
                <a:latin typeface="Arial"/>
                <a:cs typeface="Arial"/>
              </a:rPr>
              <a:t>and 	</a:t>
            </a:r>
            <a:r>
              <a:rPr sz="2800" spc="-10" dirty="0">
                <a:solidFill>
                  <a:srgbClr val="1F2123"/>
                </a:solidFill>
                <a:latin typeface="Arial"/>
                <a:cs typeface="Arial"/>
              </a:rPr>
              <a:t>interaction.</a:t>
            </a:r>
            <a:endParaRPr sz="2800">
              <a:latin typeface="Arial"/>
              <a:cs typeface="Arial"/>
            </a:endParaRPr>
          </a:p>
          <a:p>
            <a:pPr marL="245110" marR="20320" indent="-231775" algn="just">
              <a:lnSpc>
                <a:spcPct val="100000"/>
              </a:lnSpc>
              <a:buFont typeface="Arial"/>
              <a:buChar char="•"/>
              <a:tabLst>
                <a:tab pos="246379" algn="l"/>
              </a:tabLst>
            </a:pPr>
            <a:r>
              <a:rPr sz="2800" spc="160" dirty="0">
                <a:solidFill>
                  <a:srgbClr val="1A1D26"/>
                </a:solidFill>
                <a:latin typeface="Trebuchet MS"/>
                <a:cs typeface="Trebuchet MS"/>
              </a:rPr>
              <a:t>Compared</a:t>
            </a:r>
            <a:r>
              <a:rPr sz="2800" spc="330" dirty="0">
                <a:solidFill>
                  <a:srgbClr val="1A1D26"/>
                </a:solidFill>
                <a:latin typeface="Trebuchet MS"/>
                <a:cs typeface="Trebuchet MS"/>
              </a:rPr>
              <a:t>  </a:t>
            </a:r>
            <a:r>
              <a:rPr sz="2800" spc="114" dirty="0">
                <a:solidFill>
                  <a:srgbClr val="1A1D26"/>
                </a:solidFill>
                <a:latin typeface="Trebuchet MS"/>
                <a:cs typeface="Trebuchet MS"/>
              </a:rPr>
              <a:t>to</a:t>
            </a:r>
            <a:r>
              <a:rPr sz="2800" spc="335" dirty="0">
                <a:solidFill>
                  <a:srgbClr val="1A1D26"/>
                </a:solidFill>
                <a:latin typeface="Trebuchet MS"/>
                <a:cs typeface="Trebuchet MS"/>
              </a:rPr>
              <a:t>  </a:t>
            </a:r>
            <a:r>
              <a:rPr sz="2800" spc="75" dirty="0">
                <a:solidFill>
                  <a:srgbClr val="1A1D26"/>
                </a:solidFill>
                <a:latin typeface="Trebuchet MS"/>
                <a:cs typeface="Trebuchet MS"/>
              </a:rPr>
              <a:t>traditional</a:t>
            </a:r>
            <a:r>
              <a:rPr sz="2800" spc="310" dirty="0">
                <a:solidFill>
                  <a:srgbClr val="1A1D26"/>
                </a:solidFill>
                <a:latin typeface="Trebuchet MS"/>
                <a:cs typeface="Trebuchet MS"/>
              </a:rPr>
              <a:t>  </a:t>
            </a:r>
            <a:r>
              <a:rPr sz="2800" spc="80" dirty="0">
                <a:solidFill>
                  <a:srgbClr val="1A1D26"/>
                </a:solidFill>
                <a:latin typeface="Trebuchet MS"/>
                <a:cs typeface="Trebuchet MS"/>
              </a:rPr>
              <a:t>instruction,</a:t>
            </a:r>
            <a:r>
              <a:rPr sz="2800" spc="365" dirty="0">
                <a:solidFill>
                  <a:srgbClr val="1A1D26"/>
                </a:solidFill>
                <a:latin typeface="Trebuchet MS"/>
                <a:cs typeface="Trebuchet MS"/>
              </a:rPr>
              <a:t>  </a:t>
            </a:r>
            <a:r>
              <a:rPr sz="2800" dirty="0">
                <a:solidFill>
                  <a:srgbClr val="1A1D26"/>
                </a:solidFill>
                <a:latin typeface="Trebuchet MS"/>
                <a:cs typeface="Trebuchet MS"/>
              </a:rPr>
              <a:t>digital</a:t>
            </a:r>
            <a:r>
              <a:rPr sz="2800" spc="310" dirty="0">
                <a:solidFill>
                  <a:srgbClr val="1A1D26"/>
                </a:solidFill>
                <a:latin typeface="Trebuchet MS"/>
                <a:cs typeface="Trebuchet MS"/>
              </a:rPr>
              <a:t>  </a:t>
            </a:r>
            <a:r>
              <a:rPr sz="2800" spc="200" dirty="0">
                <a:solidFill>
                  <a:srgbClr val="1A1D26"/>
                </a:solidFill>
                <a:latin typeface="Trebuchet MS"/>
                <a:cs typeface="Trebuchet MS"/>
              </a:rPr>
              <a:t>game-</a:t>
            </a:r>
            <a:r>
              <a:rPr sz="2800" spc="175" dirty="0">
                <a:solidFill>
                  <a:srgbClr val="1A1D26"/>
                </a:solidFill>
                <a:latin typeface="Trebuchet MS"/>
                <a:cs typeface="Trebuchet MS"/>
              </a:rPr>
              <a:t>based 	</a:t>
            </a:r>
            <a:r>
              <a:rPr sz="2800" spc="85" dirty="0">
                <a:solidFill>
                  <a:srgbClr val="1A1D26"/>
                </a:solidFill>
                <a:latin typeface="Trebuchet MS"/>
                <a:cs typeface="Trebuchet MS"/>
              </a:rPr>
              <a:t>learning</a:t>
            </a:r>
            <a:r>
              <a:rPr sz="2800" spc="275" dirty="0">
                <a:solidFill>
                  <a:srgbClr val="1A1D26"/>
                </a:solidFill>
                <a:latin typeface="Trebuchet MS"/>
                <a:cs typeface="Trebuchet MS"/>
              </a:rPr>
              <a:t>  </a:t>
            </a:r>
            <a:r>
              <a:rPr sz="2800" spc="204" dirty="0">
                <a:solidFill>
                  <a:srgbClr val="1A1D26"/>
                </a:solidFill>
                <a:latin typeface="Trebuchet MS"/>
                <a:cs typeface="Trebuchet MS"/>
              </a:rPr>
              <a:t>has</a:t>
            </a:r>
            <a:r>
              <a:rPr sz="2800" spc="280" dirty="0">
                <a:solidFill>
                  <a:srgbClr val="1A1D26"/>
                </a:solidFill>
                <a:latin typeface="Trebuchet MS"/>
                <a:cs typeface="Trebuchet MS"/>
              </a:rPr>
              <a:t>  </a:t>
            </a:r>
            <a:r>
              <a:rPr sz="2800" spc="215" dirty="0">
                <a:solidFill>
                  <a:srgbClr val="1A1D26"/>
                </a:solidFill>
                <a:latin typeface="Trebuchet MS"/>
                <a:cs typeface="Trebuchet MS"/>
              </a:rPr>
              <a:t>shown</a:t>
            </a:r>
            <a:r>
              <a:rPr sz="2800" spc="254" dirty="0">
                <a:solidFill>
                  <a:srgbClr val="1A1D26"/>
                </a:solidFill>
                <a:latin typeface="Trebuchet MS"/>
                <a:cs typeface="Trebuchet MS"/>
              </a:rPr>
              <a:t>  </a:t>
            </a:r>
            <a:r>
              <a:rPr sz="2800" spc="114" dirty="0">
                <a:solidFill>
                  <a:srgbClr val="1A1D26"/>
                </a:solidFill>
                <a:latin typeface="Trebuchet MS"/>
                <a:cs typeface="Trebuchet MS"/>
              </a:rPr>
              <a:t>to</a:t>
            </a:r>
            <a:r>
              <a:rPr sz="2800" spc="275" dirty="0">
                <a:solidFill>
                  <a:srgbClr val="1A1D26"/>
                </a:solidFill>
                <a:latin typeface="Trebuchet MS"/>
                <a:cs typeface="Trebuchet MS"/>
              </a:rPr>
              <a:t>  </a:t>
            </a:r>
            <a:r>
              <a:rPr sz="2800" spc="135" dirty="0">
                <a:solidFill>
                  <a:srgbClr val="1A1D26"/>
                </a:solidFill>
                <a:latin typeface="Trebuchet MS"/>
                <a:cs typeface="Trebuchet MS"/>
              </a:rPr>
              <a:t>be</a:t>
            </a:r>
            <a:r>
              <a:rPr sz="2800" spc="280" dirty="0">
                <a:solidFill>
                  <a:srgbClr val="1A1D26"/>
                </a:solidFill>
                <a:latin typeface="Trebuchet MS"/>
                <a:cs typeface="Trebuchet MS"/>
              </a:rPr>
              <a:t>  </a:t>
            </a:r>
            <a:r>
              <a:rPr sz="2800" spc="140" dirty="0">
                <a:solidFill>
                  <a:srgbClr val="1A1D26"/>
                </a:solidFill>
                <a:latin typeface="Trebuchet MS"/>
                <a:cs typeface="Trebuchet MS"/>
              </a:rPr>
              <a:t>more</a:t>
            </a:r>
            <a:r>
              <a:rPr sz="2800" spc="280" dirty="0">
                <a:solidFill>
                  <a:srgbClr val="1A1D26"/>
                </a:solidFill>
                <a:latin typeface="Trebuchet MS"/>
                <a:cs typeface="Trebuchet MS"/>
              </a:rPr>
              <a:t>  </a:t>
            </a:r>
            <a:r>
              <a:rPr sz="2800" spc="55" dirty="0">
                <a:solidFill>
                  <a:srgbClr val="1A1D26"/>
                </a:solidFill>
                <a:latin typeface="Trebuchet MS"/>
                <a:cs typeface="Trebuchet MS"/>
              </a:rPr>
              <a:t>effective</a:t>
            </a:r>
            <a:r>
              <a:rPr sz="2800" spc="280" dirty="0">
                <a:solidFill>
                  <a:srgbClr val="1A1D26"/>
                </a:solidFill>
                <a:latin typeface="Trebuchet MS"/>
                <a:cs typeface="Trebuchet MS"/>
              </a:rPr>
              <a:t>  </a:t>
            </a:r>
            <a:r>
              <a:rPr sz="2800" spc="65" dirty="0">
                <a:solidFill>
                  <a:srgbClr val="1A1D26"/>
                </a:solidFill>
                <a:latin typeface="Trebuchet MS"/>
                <a:cs typeface="Trebuchet MS"/>
              </a:rPr>
              <a:t>in</a:t>
            </a:r>
            <a:r>
              <a:rPr sz="2800" spc="280" dirty="0">
                <a:solidFill>
                  <a:srgbClr val="1A1D26"/>
                </a:solidFill>
                <a:latin typeface="Trebuchet MS"/>
                <a:cs typeface="Trebuchet MS"/>
              </a:rPr>
              <a:t>  </a:t>
            </a:r>
            <a:r>
              <a:rPr sz="2800" spc="90" dirty="0">
                <a:solidFill>
                  <a:srgbClr val="1A1D26"/>
                </a:solidFill>
                <a:latin typeface="Trebuchet MS"/>
                <a:cs typeface="Trebuchet MS"/>
              </a:rPr>
              <a:t>improving 	</a:t>
            </a:r>
            <a:r>
              <a:rPr sz="2800" spc="114" dirty="0">
                <a:solidFill>
                  <a:srgbClr val="1A1D26"/>
                </a:solidFill>
                <a:latin typeface="Trebuchet MS"/>
                <a:cs typeface="Trebuchet MS"/>
              </a:rPr>
              <a:t>students’</a:t>
            </a:r>
            <a:r>
              <a:rPr sz="2800" spc="110" dirty="0">
                <a:solidFill>
                  <a:srgbClr val="1A1D26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1A1D26"/>
                </a:solidFill>
                <a:latin typeface="Trebuchet MS"/>
                <a:cs typeface="Trebuchet MS"/>
              </a:rPr>
              <a:t>learning.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256" y="5185707"/>
            <a:ext cx="670052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5110" algn="l"/>
                <a:tab pos="1812925" algn="l"/>
                <a:tab pos="1981835" algn="l"/>
                <a:tab pos="2715895" algn="l"/>
                <a:tab pos="3686175" algn="l"/>
                <a:tab pos="4022725" algn="l"/>
                <a:tab pos="5974715" algn="l"/>
              </a:tabLst>
            </a:pPr>
            <a:r>
              <a:rPr sz="2800" spc="130" dirty="0">
                <a:solidFill>
                  <a:srgbClr val="1A1D26"/>
                </a:solidFill>
                <a:latin typeface="Trebuchet MS"/>
                <a:cs typeface="Trebuchet MS"/>
              </a:rPr>
              <a:t>Blended</a:t>
            </a:r>
            <a:r>
              <a:rPr sz="2800" dirty="0">
                <a:solidFill>
                  <a:srgbClr val="1A1D26"/>
                </a:solidFill>
                <a:latin typeface="Trebuchet MS"/>
                <a:cs typeface="Trebuchet MS"/>
              </a:rPr>
              <a:t>		</a:t>
            </a:r>
            <a:r>
              <a:rPr sz="2800" spc="75" dirty="0">
                <a:solidFill>
                  <a:srgbClr val="1A1D26"/>
                </a:solidFill>
                <a:latin typeface="Trebuchet MS"/>
                <a:cs typeface="Trebuchet MS"/>
              </a:rPr>
              <a:t>learning</a:t>
            </a:r>
            <a:r>
              <a:rPr sz="2800" dirty="0">
                <a:solidFill>
                  <a:srgbClr val="1A1D26"/>
                </a:solidFill>
                <a:latin typeface="Trebuchet MS"/>
                <a:cs typeface="Trebuchet MS"/>
              </a:rPr>
              <a:t>	</a:t>
            </a:r>
            <a:r>
              <a:rPr sz="2800" spc="185" dirty="0">
                <a:solidFill>
                  <a:srgbClr val="1A1D26"/>
                </a:solidFill>
                <a:latin typeface="Trebuchet MS"/>
                <a:cs typeface="Trebuchet MS"/>
              </a:rPr>
              <a:t>classrooms</a:t>
            </a:r>
            <a:r>
              <a:rPr sz="2800" dirty="0">
                <a:solidFill>
                  <a:srgbClr val="1A1D26"/>
                </a:solidFill>
                <a:latin typeface="Trebuchet MS"/>
                <a:cs typeface="Trebuchet MS"/>
              </a:rPr>
              <a:t>	</a:t>
            </a:r>
            <a:r>
              <a:rPr sz="2800" spc="70" dirty="0">
                <a:solidFill>
                  <a:srgbClr val="1A1D26"/>
                </a:solidFill>
                <a:latin typeface="Trebuchet MS"/>
                <a:cs typeface="Trebuchet MS"/>
              </a:rPr>
              <a:t>that 	</a:t>
            </a:r>
            <a:r>
              <a:rPr sz="2800" spc="200" dirty="0">
                <a:solidFill>
                  <a:srgbClr val="1A1D26"/>
                </a:solidFill>
                <a:latin typeface="Trebuchet MS"/>
                <a:cs typeface="Trebuchet MS"/>
              </a:rPr>
              <a:t>lessons</a:t>
            </a:r>
            <a:r>
              <a:rPr sz="2800" dirty="0">
                <a:solidFill>
                  <a:srgbClr val="1A1D26"/>
                </a:solidFill>
                <a:latin typeface="Trebuchet MS"/>
                <a:cs typeface="Trebuchet MS"/>
              </a:rPr>
              <a:t>	</a:t>
            </a:r>
            <a:r>
              <a:rPr sz="2800" spc="140" dirty="0">
                <a:solidFill>
                  <a:srgbClr val="1A1D26"/>
                </a:solidFill>
                <a:latin typeface="Trebuchet MS"/>
                <a:cs typeface="Trebuchet MS"/>
              </a:rPr>
              <a:t>and</a:t>
            </a:r>
            <a:r>
              <a:rPr sz="2800" dirty="0">
                <a:solidFill>
                  <a:srgbClr val="1A1D26"/>
                </a:solidFill>
                <a:latin typeface="Trebuchet MS"/>
                <a:cs typeface="Trebuchet MS"/>
              </a:rPr>
              <a:t>	</a:t>
            </a:r>
            <a:r>
              <a:rPr sz="2800" spc="-10" dirty="0">
                <a:solidFill>
                  <a:srgbClr val="1A1D26"/>
                </a:solidFill>
                <a:latin typeface="Trebuchet MS"/>
                <a:cs typeface="Trebuchet MS"/>
              </a:rPr>
              <a:t>digital</a:t>
            </a:r>
            <a:r>
              <a:rPr sz="2800" dirty="0">
                <a:solidFill>
                  <a:srgbClr val="1A1D26"/>
                </a:solidFill>
                <a:latin typeface="Trebuchet MS"/>
                <a:cs typeface="Trebuchet MS"/>
              </a:rPr>
              <a:t>	</a:t>
            </a:r>
            <a:r>
              <a:rPr sz="2800" spc="200" dirty="0">
                <a:solidFill>
                  <a:srgbClr val="1A1D26"/>
                </a:solidFill>
                <a:latin typeface="Trebuchet MS"/>
                <a:cs typeface="Trebuchet MS"/>
              </a:rPr>
              <a:t>game-</a:t>
            </a:r>
            <a:r>
              <a:rPr sz="2800" spc="175" dirty="0">
                <a:solidFill>
                  <a:srgbClr val="1A1D26"/>
                </a:solidFill>
                <a:latin typeface="Trebuchet MS"/>
                <a:cs typeface="Trebuchet MS"/>
              </a:rPr>
              <a:t>based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6728" y="5612427"/>
            <a:ext cx="14103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75" dirty="0">
                <a:solidFill>
                  <a:srgbClr val="1A1D26"/>
                </a:solidFill>
                <a:latin typeface="Trebuchet MS"/>
                <a:cs typeface="Trebuchet MS"/>
              </a:rPr>
              <a:t>learning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66753" y="5185707"/>
            <a:ext cx="387667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215" marR="5080" indent="-1073150">
              <a:lnSpc>
                <a:spcPct val="100000"/>
              </a:lnSpc>
              <a:spcBef>
                <a:spcPts val="100"/>
              </a:spcBef>
              <a:tabLst>
                <a:tab pos="944244" algn="l"/>
                <a:tab pos="2058670" algn="l"/>
                <a:tab pos="2141855" algn="l"/>
                <a:tab pos="2974975" algn="l"/>
              </a:tabLst>
            </a:pPr>
            <a:r>
              <a:rPr sz="2800" spc="180" dirty="0">
                <a:solidFill>
                  <a:srgbClr val="1A1D26"/>
                </a:solidFill>
                <a:latin typeface="Trebuchet MS"/>
                <a:cs typeface="Trebuchet MS"/>
              </a:rPr>
              <a:t>use</a:t>
            </a:r>
            <a:r>
              <a:rPr sz="2800" dirty="0">
                <a:solidFill>
                  <a:srgbClr val="1A1D26"/>
                </a:solidFill>
                <a:latin typeface="Trebuchet MS"/>
                <a:cs typeface="Trebuchet MS"/>
              </a:rPr>
              <a:t>	</a:t>
            </a:r>
            <a:r>
              <a:rPr sz="2800" spc="130" dirty="0">
                <a:solidFill>
                  <a:srgbClr val="1A1D26"/>
                </a:solidFill>
                <a:latin typeface="Trebuchet MS"/>
                <a:cs typeface="Trebuchet MS"/>
              </a:rPr>
              <a:t>both</a:t>
            </a:r>
            <a:r>
              <a:rPr sz="2800" dirty="0">
                <a:solidFill>
                  <a:srgbClr val="1A1D26"/>
                </a:solidFill>
                <a:latin typeface="Trebuchet MS"/>
                <a:cs typeface="Trebuchet MS"/>
              </a:rPr>
              <a:t>	</a:t>
            </a:r>
            <a:r>
              <a:rPr sz="2800" spc="65" dirty="0">
                <a:solidFill>
                  <a:srgbClr val="1A1D26"/>
                </a:solidFill>
                <a:latin typeface="Trebuchet MS"/>
                <a:cs typeface="Trebuchet MS"/>
              </a:rPr>
              <a:t>traditional </a:t>
            </a:r>
            <a:r>
              <a:rPr sz="2800" spc="75" dirty="0">
                <a:solidFill>
                  <a:srgbClr val="1A1D26"/>
                </a:solidFill>
                <a:latin typeface="Trebuchet MS"/>
                <a:cs typeface="Trebuchet MS"/>
              </a:rPr>
              <a:t>have</a:t>
            </a:r>
            <a:r>
              <a:rPr sz="2800" dirty="0">
                <a:solidFill>
                  <a:srgbClr val="1A1D26"/>
                </a:solidFill>
                <a:latin typeface="Trebuchet MS"/>
                <a:cs typeface="Trebuchet MS"/>
              </a:rPr>
              <a:t>		</a:t>
            </a:r>
            <a:r>
              <a:rPr sz="2800" spc="85" dirty="0">
                <a:solidFill>
                  <a:srgbClr val="1A1D26"/>
                </a:solidFill>
                <a:latin typeface="Trebuchet MS"/>
                <a:cs typeface="Trebuchet MS"/>
              </a:rPr>
              <a:t>the</a:t>
            </a:r>
            <a:r>
              <a:rPr sz="2800" dirty="0">
                <a:solidFill>
                  <a:srgbClr val="1A1D26"/>
                </a:solidFill>
                <a:latin typeface="Trebuchet MS"/>
                <a:cs typeface="Trebuchet MS"/>
              </a:rPr>
              <a:t>	</a:t>
            </a:r>
            <a:r>
              <a:rPr sz="2800" spc="204" dirty="0">
                <a:solidFill>
                  <a:srgbClr val="1A1D26"/>
                </a:solidFill>
                <a:latin typeface="Trebuchet MS"/>
                <a:cs typeface="Trebuchet MS"/>
              </a:rPr>
              <a:t>most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4683" y="6039146"/>
            <a:ext cx="46843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75" dirty="0">
                <a:solidFill>
                  <a:srgbClr val="1A1D26"/>
                </a:solidFill>
                <a:latin typeface="Trebuchet MS"/>
                <a:cs typeface="Trebuchet MS"/>
              </a:rPr>
              <a:t>effect</a:t>
            </a:r>
            <a:r>
              <a:rPr sz="2800" spc="114" dirty="0">
                <a:solidFill>
                  <a:srgbClr val="1A1D26"/>
                </a:solidFill>
                <a:latin typeface="Trebuchet MS"/>
                <a:cs typeface="Trebuchet MS"/>
              </a:rPr>
              <a:t> </a:t>
            </a:r>
            <a:r>
              <a:rPr sz="2800" spc="180" dirty="0">
                <a:solidFill>
                  <a:srgbClr val="1A1D26"/>
                </a:solidFill>
                <a:latin typeface="Trebuchet MS"/>
                <a:cs typeface="Trebuchet MS"/>
              </a:rPr>
              <a:t>on</a:t>
            </a:r>
            <a:r>
              <a:rPr sz="2800" spc="120" dirty="0">
                <a:solidFill>
                  <a:srgbClr val="1A1D26"/>
                </a:solidFill>
                <a:latin typeface="Trebuchet MS"/>
                <a:cs typeface="Trebuchet MS"/>
              </a:rPr>
              <a:t> </a:t>
            </a:r>
            <a:r>
              <a:rPr sz="2800" spc="160" dirty="0">
                <a:solidFill>
                  <a:srgbClr val="1A1D26"/>
                </a:solidFill>
                <a:latin typeface="Trebuchet MS"/>
                <a:cs typeface="Trebuchet MS"/>
              </a:rPr>
              <a:t>student</a:t>
            </a:r>
            <a:r>
              <a:rPr sz="2800" spc="120" dirty="0">
                <a:solidFill>
                  <a:srgbClr val="1A1D26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1A1D26"/>
                </a:solidFill>
                <a:latin typeface="Trebuchet MS"/>
                <a:cs typeface="Trebuchet MS"/>
              </a:rPr>
              <a:t>learning.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40716" y="408696"/>
            <a:ext cx="45078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0" dirty="0">
                <a:solidFill>
                  <a:srgbClr val="1D4D79"/>
                </a:solidFill>
              </a:rPr>
              <a:t>DIGITAL</a:t>
            </a:r>
            <a:r>
              <a:rPr sz="4000" spc="-260" dirty="0">
                <a:solidFill>
                  <a:srgbClr val="1D4D79"/>
                </a:solidFill>
              </a:rPr>
              <a:t> </a:t>
            </a:r>
            <a:r>
              <a:rPr sz="4000" spc="-10" dirty="0">
                <a:solidFill>
                  <a:srgbClr val="1D4D79"/>
                </a:solidFill>
              </a:rPr>
              <a:t>GAMES</a:t>
            </a:r>
            <a:endParaRPr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9007" y="1368050"/>
            <a:ext cx="8607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1.</a:t>
            </a:r>
            <a:r>
              <a:rPr sz="3600" b="1" spc="-6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Increases</a:t>
            </a:r>
            <a:r>
              <a:rPr sz="3600" b="1" spc="-19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A</a:t>
            </a:r>
            <a:r>
              <a:rPr sz="3600" b="1" spc="-18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Child’s</a:t>
            </a:r>
            <a:r>
              <a:rPr sz="3600" b="1" spc="-6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Memory</a:t>
            </a:r>
            <a:r>
              <a:rPr sz="3600" b="1" spc="-5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Capacity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840716" y="408696"/>
            <a:ext cx="451056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0" dirty="0">
                <a:solidFill>
                  <a:srgbClr val="1D4D79"/>
                </a:solidFill>
              </a:rPr>
              <a:t>DIGITAL</a:t>
            </a:r>
            <a:r>
              <a:rPr sz="4000" spc="-260" dirty="0">
                <a:solidFill>
                  <a:srgbClr val="1D4D79"/>
                </a:solidFill>
              </a:rPr>
              <a:t> </a:t>
            </a:r>
            <a:r>
              <a:rPr sz="4000" spc="-10" dirty="0">
                <a:solidFill>
                  <a:srgbClr val="1D4D79"/>
                </a:solidFill>
              </a:rPr>
              <a:t>GAMES</a:t>
            </a:r>
            <a:endParaRPr sz="4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9738" y="2034150"/>
            <a:ext cx="8557132" cy="43529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6294" y="1299813"/>
            <a:ext cx="67411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40" dirty="0">
                <a:latin typeface="Arial"/>
                <a:cs typeface="Arial"/>
              </a:rPr>
              <a:t>2.</a:t>
            </a:r>
            <a:r>
              <a:rPr sz="3600" b="1" spc="-100" dirty="0">
                <a:latin typeface="Arial"/>
                <a:cs typeface="Arial"/>
              </a:rPr>
              <a:t> </a:t>
            </a:r>
            <a:r>
              <a:rPr sz="3600" b="1" spc="-204" dirty="0">
                <a:latin typeface="Arial"/>
                <a:cs typeface="Arial"/>
              </a:rPr>
              <a:t>Computer</a:t>
            </a:r>
            <a:r>
              <a:rPr sz="3600" b="1" spc="-17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&amp;</a:t>
            </a:r>
            <a:r>
              <a:rPr sz="3600" b="1" spc="-100" dirty="0">
                <a:latin typeface="Arial"/>
                <a:cs typeface="Arial"/>
              </a:rPr>
              <a:t> </a:t>
            </a:r>
            <a:r>
              <a:rPr sz="3600" b="1" spc="-200" dirty="0">
                <a:latin typeface="Arial"/>
                <a:cs typeface="Arial"/>
              </a:rPr>
              <a:t>Simulation</a:t>
            </a:r>
            <a:r>
              <a:rPr sz="3600" b="1" spc="-95" dirty="0">
                <a:latin typeface="Arial"/>
                <a:cs typeface="Arial"/>
              </a:rPr>
              <a:t> </a:t>
            </a:r>
            <a:r>
              <a:rPr sz="3600" b="1" spc="-190" dirty="0">
                <a:latin typeface="Arial"/>
                <a:cs typeface="Arial"/>
              </a:rPr>
              <a:t>Fluency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840716" y="408696"/>
            <a:ext cx="451056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0" dirty="0">
                <a:solidFill>
                  <a:srgbClr val="1D4D79"/>
                </a:solidFill>
              </a:rPr>
              <a:t>DIGITAL</a:t>
            </a:r>
            <a:r>
              <a:rPr sz="4000" spc="-260" dirty="0">
                <a:solidFill>
                  <a:srgbClr val="1D4D79"/>
                </a:solidFill>
              </a:rPr>
              <a:t> </a:t>
            </a:r>
            <a:r>
              <a:rPr sz="4000" spc="-10" dirty="0">
                <a:solidFill>
                  <a:srgbClr val="1D4D79"/>
                </a:solidFill>
              </a:rPr>
              <a:t>GAMES</a:t>
            </a:r>
            <a:endParaRPr sz="4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5148" y="1939046"/>
            <a:ext cx="8352405" cy="43662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080" y="1237482"/>
            <a:ext cx="11106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5" dirty="0">
                <a:latin typeface="Arial"/>
                <a:cs typeface="Arial"/>
              </a:rPr>
              <a:t>3.</a:t>
            </a:r>
            <a:r>
              <a:rPr sz="3600" b="1" spc="-170" dirty="0">
                <a:latin typeface="Arial"/>
                <a:cs typeface="Arial"/>
              </a:rPr>
              <a:t> </a:t>
            </a:r>
            <a:r>
              <a:rPr sz="3600" b="1" spc="-190" dirty="0">
                <a:latin typeface="Arial"/>
                <a:cs typeface="Arial"/>
              </a:rPr>
              <a:t>Helps</a:t>
            </a:r>
            <a:r>
              <a:rPr sz="3600" b="1" spc="-229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With</a:t>
            </a:r>
            <a:r>
              <a:rPr sz="3600" b="1" spc="-130" dirty="0">
                <a:latin typeface="Arial"/>
                <a:cs typeface="Arial"/>
              </a:rPr>
              <a:t> </a:t>
            </a:r>
            <a:r>
              <a:rPr sz="3600" b="1" spc="-325" dirty="0">
                <a:latin typeface="Arial"/>
                <a:cs typeface="Arial"/>
              </a:rPr>
              <a:t>Fast</a:t>
            </a:r>
            <a:r>
              <a:rPr sz="3600" b="1" spc="-120" dirty="0">
                <a:latin typeface="Arial"/>
                <a:cs typeface="Arial"/>
              </a:rPr>
              <a:t> </a:t>
            </a:r>
            <a:r>
              <a:rPr sz="3600" b="1" spc="-204" dirty="0">
                <a:latin typeface="Arial"/>
                <a:cs typeface="Arial"/>
              </a:rPr>
              <a:t>Strategic</a:t>
            </a:r>
            <a:r>
              <a:rPr sz="3600" b="1" spc="-220" dirty="0">
                <a:latin typeface="Arial"/>
                <a:cs typeface="Arial"/>
              </a:rPr>
              <a:t> </a:t>
            </a:r>
            <a:r>
              <a:rPr sz="3600" b="1" spc="-225" dirty="0">
                <a:latin typeface="Arial"/>
                <a:cs typeface="Arial"/>
              </a:rPr>
              <a:t>Thinking</a:t>
            </a:r>
            <a:r>
              <a:rPr sz="3600" b="1" spc="-12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&amp;</a:t>
            </a:r>
            <a:r>
              <a:rPr sz="3600" b="1" spc="-130" dirty="0">
                <a:latin typeface="Arial"/>
                <a:cs typeface="Arial"/>
              </a:rPr>
              <a:t> </a:t>
            </a:r>
            <a:r>
              <a:rPr sz="3600" b="1" spc="-200" dirty="0">
                <a:latin typeface="Arial"/>
                <a:cs typeface="Arial"/>
              </a:rPr>
              <a:t>Problem-</a:t>
            </a:r>
            <a:r>
              <a:rPr sz="3600" b="1" spc="-90" dirty="0">
                <a:latin typeface="Arial"/>
                <a:cs typeface="Arial"/>
              </a:rPr>
              <a:t>Solving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0716" y="408696"/>
            <a:ext cx="45078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40" dirty="0">
                <a:solidFill>
                  <a:srgbClr val="1D4D79"/>
                </a:solidFill>
                <a:latin typeface="Carlito"/>
                <a:cs typeface="Carlito"/>
              </a:rPr>
              <a:t>DIGITAL</a:t>
            </a:r>
            <a:r>
              <a:rPr sz="4000" b="1" spc="-260" dirty="0">
                <a:solidFill>
                  <a:srgbClr val="1D4D79"/>
                </a:solidFill>
                <a:latin typeface="Carlito"/>
                <a:cs typeface="Carlito"/>
              </a:rPr>
              <a:t> </a:t>
            </a:r>
            <a:r>
              <a:rPr sz="4000" b="1" spc="-10" dirty="0">
                <a:solidFill>
                  <a:srgbClr val="1D4D79"/>
                </a:solidFill>
                <a:latin typeface="Carlito"/>
                <a:cs typeface="Carlito"/>
              </a:rPr>
              <a:t>GAMES</a:t>
            </a:r>
            <a:endParaRPr sz="4000" dirty="0"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8352" y="2490982"/>
            <a:ext cx="7574484" cy="38279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3584" y="1363202"/>
            <a:ext cx="71253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latin typeface="Arial"/>
                <a:cs typeface="Arial"/>
              </a:rPr>
              <a:t>4.</a:t>
            </a:r>
            <a:r>
              <a:rPr sz="3600" b="1" spc="-114" dirty="0">
                <a:latin typeface="Arial"/>
                <a:cs typeface="Arial"/>
              </a:rPr>
              <a:t> </a:t>
            </a:r>
            <a:r>
              <a:rPr sz="3600" b="1" spc="-204" dirty="0">
                <a:latin typeface="Arial"/>
                <a:cs typeface="Arial"/>
              </a:rPr>
              <a:t>Develops</a:t>
            </a:r>
            <a:r>
              <a:rPr sz="3600" b="1" spc="-114" dirty="0">
                <a:latin typeface="Arial"/>
                <a:cs typeface="Arial"/>
              </a:rPr>
              <a:t> </a:t>
            </a:r>
            <a:r>
              <a:rPr sz="3600" b="1" spc="-110" dirty="0">
                <a:latin typeface="Arial"/>
                <a:cs typeface="Arial"/>
              </a:rPr>
              <a:t>Hand-</a:t>
            </a:r>
            <a:r>
              <a:rPr sz="3600" b="1" spc="-200" dirty="0">
                <a:latin typeface="Arial"/>
                <a:cs typeface="Arial"/>
              </a:rPr>
              <a:t>Eye</a:t>
            </a:r>
            <a:r>
              <a:rPr sz="3600" b="1" spc="-114" dirty="0">
                <a:latin typeface="Arial"/>
                <a:cs typeface="Arial"/>
              </a:rPr>
              <a:t> </a:t>
            </a:r>
            <a:r>
              <a:rPr sz="3600" b="1" spc="-165" dirty="0">
                <a:latin typeface="Arial"/>
                <a:cs typeface="Arial"/>
              </a:rPr>
              <a:t>Coordination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840716" y="408696"/>
            <a:ext cx="451056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0" dirty="0">
                <a:solidFill>
                  <a:srgbClr val="1D4D79"/>
                </a:solidFill>
              </a:rPr>
              <a:t>DIGITAL</a:t>
            </a:r>
            <a:r>
              <a:rPr sz="4000" spc="-260" dirty="0">
                <a:solidFill>
                  <a:srgbClr val="1D4D79"/>
                </a:solidFill>
              </a:rPr>
              <a:t> </a:t>
            </a:r>
            <a:r>
              <a:rPr sz="4000" spc="-10" dirty="0">
                <a:solidFill>
                  <a:srgbClr val="1D4D79"/>
                </a:solidFill>
              </a:rPr>
              <a:t>GAMES</a:t>
            </a:r>
            <a:endParaRPr sz="4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95" y="2011203"/>
            <a:ext cx="7619984" cy="45873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4527" y="1341171"/>
            <a:ext cx="3123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5" dirty="0">
                <a:latin typeface="Arial"/>
                <a:cs typeface="Arial"/>
              </a:rPr>
              <a:t>5.</a:t>
            </a:r>
            <a:r>
              <a:rPr sz="3600" b="1" spc="-140" dirty="0">
                <a:latin typeface="Arial"/>
                <a:cs typeface="Arial"/>
              </a:rPr>
              <a:t> </a:t>
            </a:r>
            <a:r>
              <a:rPr sz="3600" b="1" spc="-150" dirty="0">
                <a:latin typeface="Arial"/>
                <a:cs typeface="Arial"/>
              </a:rPr>
              <a:t>Skill-</a:t>
            </a:r>
            <a:r>
              <a:rPr sz="3600" b="1" spc="-185" dirty="0">
                <a:latin typeface="Arial"/>
                <a:cs typeface="Arial"/>
              </a:rPr>
              <a:t>Building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840716" y="408696"/>
            <a:ext cx="451056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0" dirty="0">
                <a:solidFill>
                  <a:srgbClr val="1D4D79"/>
                </a:solidFill>
              </a:rPr>
              <a:t>DIGITAL</a:t>
            </a:r>
            <a:r>
              <a:rPr sz="4000" spc="-260" dirty="0">
                <a:solidFill>
                  <a:srgbClr val="1D4D79"/>
                </a:solidFill>
              </a:rPr>
              <a:t> </a:t>
            </a:r>
            <a:r>
              <a:rPr sz="4000" spc="-10" dirty="0">
                <a:solidFill>
                  <a:srgbClr val="1D4D79"/>
                </a:solidFill>
              </a:rPr>
              <a:t>GAMES</a:t>
            </a:r>
            <a:endParaRPr sz="4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215" y="1989171"/>
            <a:ext cx="10795353" cy="42751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016" y="214103"/>
            <a:ext cx="8084184" cy="3104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84705">
              <a:lnSpc>
                <a:spcPct val="123600"/>
              </a:lnSpc>
              <a:spcBef>
                <a:spcPts val="100"/>
              </a:spcBef>
              <a:tabLst>
                <a:tab pos="4957445" algn="l"/>
              </a:tabLst>
            </a:pPr>
            <a:r>
              <a:rPr sz="5400" spc="-40" dirty="0">
                <a:solidFill>
                  <a:srgbClr val="1D4D79"/>
                </a:solidFill>
              </a:rPr>
              <a:t>DIGITAL</a:t>
            </a:r>
            <a:r>
              <a:rPr sz="5400" spc="-260" dirty="0">
                <a:solidFill>
                  <a:srgbClr val="1D4D79"/>
                </a:solidFill>
              </a:rPr>
              <a:t> </a:t>
            </a:r>
            <a:r>
              <a:rPr sz="5400" spc="-10" dirty="0">
                <a:solidFill>
                  <a:srgbClr val="1D4D79"/>
                </a:solidFill>
              </a:rPr>
              <a:t>GAMES </a:t>
            </a:r>
            <a:r>
              <a:rPr sz="5400" spc="-10" dirty="0" smtClean="0">
                <a:solidFill>
                  <a:srgbClr val="FF0000"/>
                </a:solidFill>
              </a:rPr>
              <a:t>EDUACTIV8</a:t>
            </a:r>
            <a:r>
              <a:rPr lang="en-US" sz="5400" dirty="0">
                <a:solidFill>
                  <a:srgbClr val="FF0000"/>
                </a:solidFill>
              </a:rPr>
              <a:t/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sz="8100" spc="-30" baseline="1028" dirty="0" smtClean="0">
                <a:solidFill>
                  <a:srgbClr val="FF0000"/>
                </a:solidFill>
              </a:rPr>
              <a:t>GCOMP</a:t>
            </a:r>
            <a:r>
              <a:rPr lang="en-US" sz="8100" spc="-30" baseline="1028" dirty="0">
                <a:solidFill>
                  <a:srgbClr val="FF0000"/>
                </a:solidFill>
              </a:rPr>
              <a:t>R</a:t>
            </a:r>
            <a:r>
              <a:rPr sz="8100" spc="-30" baseline="1028" dirty="0" smtClean="0">
                <a:solidFill>
                  <a:srgbClr val="FF0000"/>
                </a:solidFill>
              </a:rPr>
              <a:t>IS</a:t>
            </a:r>
            <a:endParaRPr sz="8100" baseline="1028" dirty="0"/>
          </a:p>
        </p:txBody>
      </p:sp>
      <p:grpSp>
        <p:nvGrpSpPr>
          <p:cNvPr id="3" name="object 3"/>
          <p:cNvGrpSpPr/>
          <p:nvPr/>
        </p:nvGrpSpPr>
        <p:grpSpPr>
          <a:xfrm>
            <a:off x="1887460" y="3200400"/>
            <a:ext cx="7952740" cy="3190240"/>
            <a:chOff x="1872011" y="2576569"/>
            <a:chExt cx="7952740" cy="31902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2011" y="2576569"/>
              <a:ext cx="3038893" cy="30388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8661" y="2660669"/>
              <a:ext cx="3105993" cy="31059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379</Words>
  <Application>Microsoft Office PowerPoint</Application>
  <PresentationFormat>Widescreen</PresentationFormat>
  <Paragraphs>88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Carlito</vt:lpstr>
      <vt:lpstr>Courier New</vt:lpstr>
      <vt:lpstr>Times New Roman</vt:lpstr>
      <vt:lpstr>Trebuchet MS</vt:lpstr>
      <vt:lpstr>Office Theme</vt:lpstr>
      <vt:lpstr>CIET ( NCERT )</vt:lpstr>
      <vt:lpstr>DIGITAL GAMES</vt:lpstr>
      <vt:lpstr>DIGITAL GAMES</vt:lpstr>
      <vt:lpstr>DIGITAL GAMES</vt:lpstr>
      <vt:lpstr>DIGITAL GAMES</vt:lpstr>
      <vt:lpstr>PowerPoint Presentation</vt:lpstr>
      <vt:lpstr>DIGITAL GAMES</vt:lpstr>
      <vt:lpstr>DIGITAL GAMES</vt:lpstr>
      <vt:lpstr>DIGITAL GAMES EDUACTIV8 GCOMPRIS</vt:lpstr>
      <vt:lpstr>PowerPoint Presentation</vt:lpstr>
      <vt:lpstr>EDUACTIV8</vt:lpstr>
      <vt:lpstr>EDUACTIV8</vt:lpstr>
      <vt:lpstr>EDUACTIV8</vt:lpstr>
      <vt:lpstr>EDUACTIV8</vt:lpstr>
      <vt:lpstr>EDUACTIV8</vt:lpstr>
      <vt:lpstr>EDUACTIV8</vt:lpstr>
      <vt:lpstr>GCOMPRIS</vt:lpstr>
      <vt:lpstr>GCOMPRIS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Games.pptx</dc:title>
  <cp:lastModifiedBy>Welcome</cp:lastModifiedBy>
  <cp:revision>2</cp:revision>
  <dcterms:created xsi:type="dcterms:W3CDTF">2024-04-01T15:51:07Z</dcterms:created>
  <dcterms:modified xsi:type="dcterms:W3CDTF">2024-04-02T09:30:27Z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2024-04-01T00:00:00Z</vt:filetime>
  </property>
  <property fmtid="{D5CDD505-2E9C-101B-9397-08002B2CF9AE}" pid="4" name="Producer">
    <vt:lpwstr>3-Heights(TM) PDF Security Shell 4.8.25.2 (http://www.pdf-tools.com)</vt:lpwstr>
  </property>
</Properties>
</file>